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8" r:id="rId2"/>
    <p:sldId id="304" r:id="rId3"/>
    <p:sldId id="264" r:id="rId4"/>
    <p:sldId id="326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30" r:id="rId20"/>
    <p:sldId id="331" r:id="rId21"/>
    <p:sldId id="327" r:id="rId22"/>
    <p:sldId id="32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90"/>
    <p:restoredTop sz="94750"/>
  </p:normalViewPr>
  <p:slideViewPr>
    <p:cSldViewPr snapToGrid="0" snapToObjects="1">
      <p:cViewPr>
        <p:scale>
          <a:sx n="100" d="100"/>
          <a:sy n="100" d="100"/>
        </p:scale>
        <p:origin x="-328" y="-8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41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6E5A41-5713-46FE-BFD3-152D6FB3B4D9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E6FFF7-A68B-47CD-8079-B266700E5F7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 smtClean="0"/>
            <a:t>Math Platform</a:t>
          </a:r>
          <a:endParaRPr lang="en-US" dirty="0"/>
        </a:p>
      </dgm:t>
    </dgm:pt>
    <dgm:pt modelId="{D2A4EE84-079E-4D4E-B59F-6E430C8D2710}" type="parTrans" cxnId="{3B345434-4CC4-4BA8-8C09-1A02F05EAB20}">
      <dgm:prSet/>
      <dgm:spPr/>
      <dgm:t>
        <a:bodyPr/>
        <a:lstStyle/>
        <a:p>
          <a:endParaRPr lang="en-US"/>
        </a:p>
      </dgm:t>
    </dgm:pt>
    <dgm:pt modelId="{A7341368-94BF-41C4-ABC5-7FB56B6CA7C5}" type="sibTrans" cxnId="{3B345434-4CC4-4BA8-8C09-1A02F05EAB20}">
      <dgm:prSet/>
      <dgm:spPr/>
      <dgm:t>
        <a:bodyPr/>
        <a:lstStyle/>
        <a:p>
          <a:endParaRPr lang="en-US"/>
        </a:p>
      </dgm:t>
    </dgm:pt>
    <dgm:pt modelId="{96F52B8C-ACCB-4454-9DDA-2EDC2FF0F796}">
      <dgm:prSet phldrT="[Text]"/>
      <dgm:spPr/>
      <dgm:t>
        <a:bodyPr/>
        <a:lstStyle/>
        <a:p>
          <a:r>
            <a:rPr lang="en-US" dirty="0" smtClean="0"/>
            <a:t>  Open source in-memory AI engine</a:t>
          </a:r>
          <a:endParaRPr lang="en-US" dirty="0"/>
        </a:p>
      </dgm:t>
    </dgm:pt>
    <dgm:pt modelId="{D0942B25-7E9D-4362-9835-AB2AFF09654E}" type="parTrans" cxnId="{5A006C3A-43F9-484D-BD1A-4D8608EDFF69}">
      <dgm:prSet/>
      <dgm:spPr/>
      <dgm:t>
        <a:bodyPr/>
        <a:lstStyle/>
        <a:p>
          <a:endParaRPr lang="en-US"/>
        </a:p>
      </dgm:t>
    </dgm:pt>
    <dgm:pt modelId="{D437040E-30F4-4019-84EA-6CDAA4101142}" type="sibTrans" cxnId="{5A006C3A-43F9-484D-BD1A-4D8608EDFF69}">
      <dgm:prSet/>
      <dgm:spPr/>
      <dgm:t>
        <a:bodyPr/>
        <a:lstStyle/>
        <a:p>
          <a:endParaRPr lang="en-US"/>
        </a:p>
      </dgm:t>
    </dgm:pt>
    <dgm:pt modelId="{B46A4622-E843-4ACC-8275-0343E24ABAD8}">
      <dgm:prSet phldrT="[Text]"/>
      <dgm:spPr/>
      <dgm:t>
        <a:bodyPr/>
        <a:lstStyle/>
        <a:p>
          <a:r>
            <a:rPr lang="en-US" dirty="0" smtClean="0"/>
            <a:t>Parallelized and distributed algorithms </a:t>
          </a:r>
          <a:endParaRPr lang="en-US" dirty="0"/>
        </a:p>
      </dgm:t>
    </dgm:pt>
    <dgm:pt modelId="{AD925D15-AF39-43A6-B337-734ECEC0FABA}" type="parTrans" cxnId="{D95D1EA9-4C57-4B22-A878-D8ECF5316023}">
      <dgm:prSet/>
      <dgm:spPr/>
      <dgm:t>
        <a:bodyPr/>
        <a:lstStyle/>
        <a:p>
          <a:endParaRPr lang="en-US"/>
        </a:p>
      </dgm:t>
    </dgm:pt>
    <dgm:pt modelId="{4069E8F6-0E01-4BED-BEAC-CEA311B1ABD5}" type="sibTrans" cxnId="{D95D1EA9-4C57-4B22-A878-D8ECF5316023}">
      <dgm:prSet/>
      <dgm:spPr/>
      <dgm:t>
        <a:bodyPr/>
        <a:lstStyle/>
        <a:p>
          <a:endParaRPr lang="en-US"/>
        </a:p>
      </dgm:t>
    </dgm:pt>
    <dgm:pt modelId="{F0D91530-F555-4795-A6C4-0B6EDBB60238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 smtClean="0"/>
            <a:t>Tech and API</a:t>
          </a:r>
          <a:endParaRPr lang="en-US" dirty="0"/>
        </a:p>
      </dgm:t>
    </dgm:pt>
    <dgm:pt modelId="{AD487F32-AE32-463C-A296-1D63557171BA}" type="parTrans" cxnId="{6E7DDA69-A80E-4C9B-B634-6899FB1FF71D}">
      <dgm:prSet/>
      <dgm:spPr/>
      <dgm:t>
        <a:bodyPr/>
        <a:lstStyle/>
        <a:p>
          <a:endParaRPr lang="en-US"/>
        </a:p>
      </dgm:t>
    </dgm:pt>
    <dgm:pt modelId="{D608F351-761F-425F-94E5-522CB2777AA0}" type="sibTrans" cxnId="{6E7DDA69-A80E-4C9B-B634-6899FB1FF71D}">
      <dgm:prSet/>
      <dgm:spPr/>
      <dgm:t>
        <a:bodyPr/>
        <a:lstStyle/>
        <a:p>
          <a:endParaRPr lang="en-US"/>
        </a:p>
      </dgm:t>
    </dgm:pt>
    <dgm:pt modelId="{BB019371-5854-4752-9FF4-410EEE3F034D}">
      <dgm:prSet phldrT="[Text]"/>
      <dgm:spPr/>
      <dgm:t>
        <a:bodyPr/>
        <a:lstStyle/>
        <a:p>
          <a:r>
            <a:rPr lang="en-US" dirty="0" smtClean="0"/>
            <a:t>  Easy to use and adopt</a:t>
          </a:r>
          <a:endParaRPr lang="en-US" dirty="0"/>
        </a:p>
      </dgm:t>
    </dgm:pt>
    <dgm:pt modelId="{CC1B7FFA-D85C-46B0-9EA2-213AE57D5F1B}" type="parTrans" cxnId="{9A147E3D-1C09-4E09-91AD-C584994B72A3}">
      <dgm:prSet/>
      <dgm:spPr/>
      <dgm:t>
        <a:bodyPr/>
        <a:lstStyle/>
        <a:p>
          <a:endParaRPr lang="en-US"/>
        </a:p>
      </dgm:t>
    </dgm:pt>
    <dgm:pt modelId="{C678944C-39F8-46F1-8F15-BA9B7CAC0630}" type="sibTrans" cxnId="{9A147E3D-1C09-4E09-91AD-C584994B72A3}">
      <dgm:prSet/>
      <dgm:spPr/>
      <dgm:t>
        <a:bodyPr/>
        <a:lstStyle/>
        <a:p>
          <a:endParaRPr lang="en-US"/>
        </a:p>
      </dgm:t>
    </dgm:pt>
    <dgm:pt modelId="{7831F63C-F3A8-4CD2-B3AE-5EC0624787A2}">
      <dgm:prSet phldrT="[Text]"/>
      <dgm:spPr/>
      <dgm:t>
        <a:bodyPr/>
        <a:lstStyle/>
        <a:p>
          <a:r>
            <a:rPr lang="en-US" dirty="0" smtClean="0"/>
            <a:t>Written in Java – perfect for Java Programmers</a:t>
          </a:r>
          <a:endParaRPr lang="en-US" dirty="0"/>
        </a:p>
      </dgm:t>
    </dgm:pt>
    <dgm:pt modelId="{C187DE51-B22C-438D-BAB7-B1BE2FF8D622}" type="parTrans" cxnId="{4D7F4B3B-3C81-4756-B024-8C350CD3A79D}">
      <dgm:prSet/>
      <dgm:spPr/>
      <dgm:t>
        <a:bodyPr/>
        <a:lstStyle/>
        <a:p>
          <a:endParaRPr lang="en-US"/>
        </a:p>
      </dgm:t>
    </dgm:pt>
    <dgm:pt modelId="{96D79BC6-6F89-4D2C-A6CF-384152D52644}" type="sibTrans" cxnId="{4D7F4B3B-3C81-4756-B024-8C350CD3A79D}">
      <dgm:prSet/>
      <dgm:spPr/>
      <dgm:t>
        <a:bodyPr/>
        <a:lstStyle/>
        <a:p>
          <a:endParaRPr lang="en-US"/>
        </a:p>
      </dgm:t>
    </dgm:pt>
    <dgm:pt modelId="{CB8D0FA3-3EF1-411B-BCFA-1E8A0679511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 smtClean="0"/>
            <a:t>Big Data</a:t>
          </a:r>
          <a:endParaRPr lang="en-US" dirty="0"/>
        </a:p>
      </dgm:t>
    </dgm:pt>
    <dgm:pt modelId="{13723E3C-EA79-4D61-A61A-F79695E75153}" type="parTrans" cxnId="{14572C90-80B8-41CA-9B37-0F4555D7139F}">
      <dgm:prSet/>
      <dgm:spPr/>
      <dgm:t>
        <a:bodyPr/>
        <a:lstStyle/>
        <a:p>
          <a:endParaRPr lang="en-US"/>
        </a:p>
      </dgm:t>
    </dgm:pt>
    <dgm:pt modelId="{21529008-3308-49E3-AA8A-B9496BE9B23D}" type="sibTrans" cxnId="{14572C90-80B8-41CA-9B37-0F4555D7139F}">
      <dgm:prSet/>
      <dgm:spPr/>
      <dgm:t>
        <a:bodyPr/>
        <a:lstStyle/>
        <a:p>
          <a:endParaRPr lang="en-US"/>
        </a:p>
      </dgm:t>
    </dgm:pt>
    <dgm:pt modelId="{36D56CC8-7EC2-4BC5-B880-AD3FC929B225}">
      <dgm:prSet phldrT="[Text]"/>
      <dgm:spPr/>
      <dgm:t>
        <a:bodyPr/>
        <a:lstStyle/>
        <a:p>
          <a:r>
            <a:rPr lang="en-US" dirty="0" smtClean="0"/>
            <a:t>  More data? Or better models? BOTH</a:t>
          </a:r>
          <a:endParaRPr lang="en-US" dirty="0"/>
        </a:p>
      </dgm:t>
    </dgm:pt>
    <dgm:pt modelId="{D6F90F4C-A2CE-4E43-B751-45736F605A59}" type="parTrans" cxnId="{9B2586ED-B6B6-4B91-A753-989B6B176614}">
      <dgm:prSet/>
      <dgm:spPr/>
      <dgm:t>
        <a:bodyPr/>
        <a:lstStyle/>
        <a:p>
          <a:endParaRPr lang="en-US"/>
        </a:p>
      </dgm:t>
    </dgm:pt>
    <dgm:pt modelId="{43DF7308-7157-4917-9570-3A2FAA9CD184}" type="sibTrans" cxnId="{9B2586ED-B6B6-4B91-A753-989B6B176614}">
      <dgm:prSet/>
      <dgm:spPr/>
      <dgm:t>
        <a:bodyPr/>
        <a:lstStyle/>
        <a:p>
          <a:endParaRPr lang="en-US"/>
        </a:p>
      </dgm:t>
    </dgm:pt>
    <dgm:pt modelId="{8AA2BC25-C9D7-48C5-938A-5FC2DF1DFE8A}">
      <dgm:prSet phldrT="[Text]"/>
      <dgm:spPr/>
      <dgm:t>
        <a:bodyPr/>
        <a:lstStyle/>
        <a:p>
          <a:r>
            <a:rPr lang="en-US" dirty="0" smtClean="0"/>
            <a:t>Use all of your data – model without  sampling</a:t>
          </a:r>
          <a:endParaRPr lang="en-US" dirty="0"/>
        </a:p>
      </dgm:t>
    </dgm:pt>
    <dgm:pt modelId="{E8064519-DA67-4F1E-8BAD-1BBE8574AC90}" type="parTrans" cxnId="{AA69D004-24F9-42F4-A01A-0EDB954C6647}">
      <dgm:prSet/>
      <dgm:spPr/>
      <dgm:t>
        <a:bodyPr/>
        <a:lstStyle/>
        <a:p>
          <a:endParaRPr lang="en-US"/>
        </a:p>
      </dgm:t>
    </dgm:pt>
    <dgm:pt modelId="{0E17471C-583D-4B34-B716-411237B6DB56}" type="sibTrans" cxnId="{AA69D004-24F9-42F4-A01A-0EDB954C6647}">
      <dgm:prSet/>
      <dgm:spPr/>
      <dgm:t>
        <a:bodyPr/>
        <a:lstStyle/>
        <a:p>
          <a:endParaRPr lang="en-US"/>
        </a:p>
      </dgm:t>
    </dgm:pt>
    <dgm:pt modelId="{762BF676-CEDC-4A89-A882-034B82F73CAC}">
      <dgm:prSet phldrT="[Text]"/>
      <dgm:spPr/>
      <dgm:t>
        <a:bodyPr/>
        <a:lstStyle/>
        <a:p>
          <a:r>
            <a:rPr lang="en-US" dirty="0" smtClean="0"/>
            <a:t>GLM, Random Forest, GBM, Deep Learning, etc.</a:t>
          </a:r>
          <a:endParaRPr lang="en-US" dirty="0"/>
        </a:p>
      </dgm:t>
    </dgm:pt>
    <dgm:pt modelId="{44CD15E5-C0EE-40C4-B14D-806956689E35}" type="parTrans" cxnId="{15D4198B-5BA0-4C30-AA58-8914333E1784}">
      <dgm:prSet/>
      <dgm:spPr/>
      <dgm:t>
        <a:bodyPr/>
        <a:lstStyle/>
        <a:p>
          <a:endParaRPr lang="en-US"/>
        </a:p>
      </dgm:t>
    </dgm:pt>
    <dgm:pt modelId="{A63C476E-5D2C-4D85-863C-628E790B7E78}" type="sibTrans" cxnId="{15D4198B-5BA0-4C30-AA58-8914333E1784}">
      <dgm:prSet/>
      <dgm:spPr/>
      <dgm:t>
        <a:bodyPr/>
        <a:lstStyle/>
        <a:p>
          <a:endParaRPr lang="en-US"/>
        </a:p>
      </dgm:t>
    </dgm:pt>
    <dgm:pt modelId="{E11F9693-067F-4B35-BFF2-212E55D1B4D2}">
      <dgm:prSet phldrT="[Text]"/>
      <dgm:spPr/>
      <dgm:t>
        <a:bodyPr/>
        <a:lstStyle/>
        <a:p>
          <a:r>
            <a:rPr lang="en-US" dirty="0" smtClean="0"/>
            <a:t>REST API (Java) – run H2O from R, Python, WebUI</a:t>
          </a:r>
          <a:endParaRPr lang="en-US" dirty="0"/>
        </a:p>
      </dgm:t>
    </dgm:pt>
    <dgm:pt modelId="{A4240962-4B12-4386-8595-EF48FF4A8ABD}" type="parTrans" cxnId="{E0E408E0-FDDE-4A84-9074-14B269452BCC}">
      <dgm:prSet/>
      <dgm:spPr/>
      <dgm:t>
        <a:bodyPr/>
        <a:lstStyle/>
        <a:p>
          <a:endParaRPr lang="en-US"/>
        </a:p>
      </dgm:t>
    </dgm:pt>
    <dgm:pt modelId="{099A418F-D30F-4DC4-9286-79C930004FB6}" type="sibTrans" cxnId="{E0E408E0-FDDE-4A84-9074-14B269452BCC}">
      <dgm:prSet/>
      <dgm:spPr/>
      <dgm:t>
        <a:bodyPr/>
        <a:lstStyle/>
        <a:p>
          <a:endParaRPr lang="en-US"/>
        </a:p>
      </dgm:t>
    </dgm:pt>
    <dgm:pt modelId="{9E9A320D-0B71-4458-A607-88C3B5A61889}">
      <dgm:prSet phldrT="[Text]"/>
      <dgm:spPr/>
      <dgm:t>
        <a:bodyPr/>
        <a:lstStyle/>
        <a:p>
          <a:r>
            <a:rPr lang="en-US" dirty="0" smtClean="0"/>
            <a:t>More Data + Better Models = Better Predictions</a:t>
          </a:r>
          <a:endParaRPr lang="en-US" dirty="0"/>
        </a:p>
      </dgm:t>
    </dgm:pt>
    <dgm:pt modelId="{DA60E0BD-2BBE-476E-B899-0F468F84778A}" type="parTrans" cxnId="{EDC5BE26-63D6-432A-86A7-0BEEB956E0A1}">
      <dgm:prSet/>
      <dgm:spPr/>
      <dgm:t>
        <a:bodyPr/>
        <a:lstStyle/>
        <a:p>
          <a:endParaRPr lang="en-US"/>
        </a:p>
      </dgm:t>
    </dgm:pt>
    <dgm:pt modelId="{7DECA2F0-83E0-4EDE-A72C-4AB3B5D6567A}" type="sibTrans" cxnId="{EDC5BE26-63D6-432A-86A7-0BEEB956E0A1}">
      <dgm:prSet/>
      <dgm:spPr/>
      <dgm:t>
        <a:bodyPr/>
        <a:lstStyle/>
        <a:p>
          <a:endParaRPr lang="en-US"/>
        </a:p>
      </dgm:t>
    </dgm:pt>
    <dgm:pt modelId="{AA2E262B-46B2-44B5-A75F-6E1872EA3DCE}">
      <dgm:prSet phldrT="[Text]"/>
      <dgm:spPr/>
      <dgm:t>
        <a:bodyPr/>
        <a:lstStyle/>
        <a:p>
          <a:r>
            <a:rPr lang="en-US" dirty="0" smtClean="0"/>
            <a:t>Install is lightweight</a:t>
          </a:r>
          <a:endParaRPr lang="en-US" dirty="0"/>
        </a:p>
      </dgm:t>
    </dgm:pt>
    <dgm:pt modelId="{2360519A-5B91-483B-8220-EB7D06C3F6D9}" type="parTrans" cxnId="{52BC7EF2-1636-43EB-BDE5-6E12C99FB5D5}">
      <dgm:prSet/>
      <dgm:spPr/>
      <dgm:t>
        <a:bodyPr/>
        <a:lstStyle/>
        <a:p>
          <a:endParaRPr lang="en-US"/>
        </a:p>
      </dgm:t>
    </dgm:pt>
    <dgm:pt modelId="{A23C993F-85D2-4F10-9BB6-4D9B8EE214B8}" type="sibTrans" cxnId="{52BC7EF2-1636-43EB-BDE5-6E12C99FB5D5}">
      <dgm:prSet/>
      <dgm:spPr/>
      <dgm:t>
        <a:bodyPr/>
        <a:lstStyle/>
        <a:p>
          <a:endParaRPr lang="en-US"/>
        </a:p>
      </dgm:t>
    </dgm:pt>
    <dgm:pt modelId="{B309F0C2-5789-49DE-BCA3-0965E0CE11C3}" type="pres">
      <dgm:prSet presAssocID="{3B6E5A41-5713-46FE-BFD3-152D6FB3B4D9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88726A-E5BA-4AE9-9947-AB18E40CC3D7}" type="pres">
      <dgm:prSet presAssocID="{ADE6FFF7-A68B-47CD-8079-B266700E5F75}" presName="composite" presStyleCnt="0"/>
      <dgm:spPr/>
    </dgm:pt>
    <dgm:pt modelId="{A87713A2-F5BA-4568-8C93-63135357F79B}" type="pres">
      <dgm:prSet presAssocID="{ADE6FFF7-A68B-47CD-8079-B266700E5F75}" presName="FirstChild" presStyleLbl="revTx" presStyleIdx="0" presStyleCnt="6" custLinFactNeighborY="-1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626A70-C8D1-4BCD-BDF6-D37AF1F39F1E}" type="pres">
      <dgm:prSet presAssocID="{ADE6FFF7-A68B-47CD-8079-B266700E5F75}" presName="Parent" presStyleLbl="alignNode1" presStyleIdx="0" presStyleCnt="3" custLinFactNeighborY="-112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138A7-6EB8-4D52-A599-FA1662B83D8D}" type="pres">
      <dgm:prSet presAssocID="{ADE6FFF7-A68B-47CD-8079-B266700E5F75}" presName="Accent" presStyleLbl="parChTrans1D1" presStyleIdx="0" presStyleCnt="3"/>
      <dgm:spPr/>
    </dgm:pt>
    <dgm:pt modelId="{547A28D2-EADD-4A9A-AC57-AFC75E1E54B9}" type="pres">
      <dgm:prSet presAssocID="{ADE6FFF7-A68B-47CD-8079-B266700E5F75}" presName="Child" presStyleLbl="revTx" presStyleIdx="1" presStyleCnt="6" custLinFactNeighborY="-223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5223C7-30CC-4370-8622-ACB5B0795053}" type="pres">
      <dgm:prSet presAssocID="{A7341368-94BF-41C4-ABC5-7FB56B6CA7C5}" presName="sibTrans" presStyleCnt="0"/>
      <dgm:spPr/>
    </dgm:pt>
    <dgm:pt modelId="{3E18879D-7212-4AA4-BCC9-0FD82E1D9D3B}" type="pres">
      <dgm:prSet presAssocID="{F0D91530-F555-4795-A6C4-0B6EDBB60238}" presName="composite" presStyleCnt="0"/>
      <dgm:spPr/>
    </dgm:pt>
    <dgm:pt modelId="{827E6DA0-27C8-4800-8585-856959A86C74}" type="pres">
      <dgm:prSet presAssocID="{F0D91530-F555-4795-A6C4-0B6EDBB60238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F954CB-4907-4BA1-986B-13294EA85E36}" type="pres">
      <dgm:prSet presAssocID="{F0D91530-F555-4795-A6C4-0B6EDBB60238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C2216-9B87-4DF2-9447-512445199F8F}" type="pres">
      <dgm:prSet presAssocID="{F0D91530-F555-4795-A6C4-0B6EDBB60238}" presName="Accent" presStyleLbl="parChTrans1D1" presStyleIdx="1" presStyleCnt="3"/>
      <dgm:spPr/>
    </dgm:pt>
    <dgm:pt modelId="{A0ED122A-073B-4997-B66C-AA197F3E68A2}" type="pres">
      <dgm:prSet presAssocID="{F0D91530-F555-4795-A6C4-0B6EDBB60238}" presName="Child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1B8F00-009F-431F-9E6E-D14DF749B4DD}" type="pres">
      <dgm:prSet presAssocID="{D608F351-761F-425F-94E5-522CB2777AA0}" presName="sibTrans" presStyleCnt="0"/>
      <dgm:spPr/>
    </dgm:pt>
    <dgm:pt modelId="{2755C4E9-67D0-4B21-B2C5-72DD32D5D127}" type="pres">
      <dgm:prSet presAssocID="{CB8D0FA3-3EF1-411B-BCFA-1E8A06795119}" presName="composite" presStyleCnt="0"/>
      <dgm:spPr/>
    </dgm:pt>
    <dgm:pt modelId="{27C6A219-1048-4051-B60F-F1ADEF976CA4}" type="pres">
      <dgm:prSet presAssocID="{CB8D0FA3-3EF1-411B-BCFA-1E8A06795119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5B481A-A437-4C3A-9F2A-CEAE7608FE8C}" type="pres">
      <dgm:prSet presAssocID="{CB8D0FA3-3EF1-411B-BCFA-1E8A06795119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A1F08C-C8EA-43C6-ACCD-6F6EC2185518}" type="pres">
      <dgm:prSet presAssocID="{CB8D0FA3-3EF1-411B-BCFA-1E8A06795119}" presName="Accent" presStyleLbl="parChTrans1D1" presStyleIdx="2" presStyleCnt="3"/>
      <dgm:spPr/>
    </dgm:pt>
    <dgm:pt modelId="{2BAB27A8-6666-4876-93C1-75D861948F82}" type="pres">
      <dgm:prSet presAssocID="{CB8D0FA3-3EF1-411B-BCFA-1E8A06795119}" presName="Child" presStyleLbl="revTx" presStyleIdx="5" presStyleCnt="6" custLinFactNeighborX="-4257" custLinFactNeighborY="333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345434-4CC4-4BA8-8C09-1A02F05EAB20}" srcId="{3B6E5A41-5713-46FE-BFD3-152D6FB3B4D9}" destId="{ADE6FFF7-A68B-47CD-8079-B266700E5F75}" srcOrd="0" destOrd="0" parTransId="{D2A4EE84-079E-4D4E-B59F-6E430C8D2710}" sibTransId="{A7341368-94BF-41C4-ABC5-7FB56B6CA7C5}"/>
    <dgm:cxn modelId="{A925997B-99EF-0C48-866C-3118B518C9E2}" type="presOf" srcId="{BB019371-5854-4752-9FF4-410EEE3F034D}" destId="{827E6DA0-27C8-4800-8585-856959A86C74}" srcOrd="0" destOrd="0" presId="urn:microsoft.com/office/officeart/2011/layout/TabList"/>
    <dgm:cxn modelId="{65E42140-BE72-2B4E-AE0F-E56DA3B1CBF8}" type="presOf" srcId="{F0D91530-F555-4795-A6C4-0B6EDBB60238}" destId="{72F954CB-4907-4BA1-986B-13294EA85E36}" srcOrd="0" destOrd="0" presId="urn:microsoft.com/office/officeart/2011/layout/TabList"/>
    <dgm:cxn modelId="{3FDBFBA6-0295-C441-A4AD-9CE6B8EFDD50}" type="presOf" srcId="{3B6E5A41-5713-46FE-BFD3-152D6FB3B4D9}" destId="{B309F0C2-5789-49DE-BCA3-0965E0CE11C3}" srcOrd="0" destOrd="0" presId="urn:microsoft.com/office/officeart/2011/layout/TabList"/>
    <dgm:cxn modelId="{A370519D-C594-5F4A-850E-7E5011B2513D}" type="presOf" srcId="{CB8D0FA3-3EF1-411B-BCFA-1E8A06795119}" destId="{8F5B481A-A437-4C3A-9F2A-CEAE7608FE8C}" srcOrd="0" destOrd="0" presId="urn:microsoft.com/office/officeart/2011/layout/TabList"/>
    <dgm:cxn modelId="{686206AF-F843-A04E-8E62-0624326F455E}" type="presOf" srcId="{B46A4622-E843-4ACC-8275-0343E24ABAD8}" destId="{547A28D2-EADD-4A9A-AC57-AFC75E1E54B9}" srcOrd="0" destOrd="0" presId="urn:microsoft.com/office/officeart/2011/layout/TabList"/>
    <dgm:cxn modelId="{15D4198B-5BA0-4C30-AA58-8914333E1784}" srcId="{ADE6FFF7-A68B-47CD-8079-B266700E5F75}" destId="{762BF676-CEDC-4A89-A882-034B82F73CAC}" srcOrd="2" destOrd="0" parTransId="{44CD15E5-C0EE-40C4-B14D-806956689E35}" sibTransId="{A63C476E-5D2C-4D85-863C-628E790B7E78}"/>
    <dgm:cxn modelId="{8BF1F931-41BC-CE4B-9439-728344D97241}" type="presOf" srcId="{7831F63C-F3A8-4CD2-B3AE-5EC0624787A2}" destId="{A0ED122A-073B-4997-B66C-AA197F3E68A2}" srcOrd="0" destOrd="0" presId="urn:microsoft.com/office/officeart/2011/layout/TabList"/>
    <dgm:cxn modelId="{BF965B80-5A0A-2848-8BEE-ED89F2C72B5F}" type="presOf" srcId="{9E9A320D-0B71-4458-A607-88C3B5A61889}" destId="{2BAB27A8-6666-4876-93C1-75D861948F82}" srcOrd="0" destOrd="1" presId="urn:microsoft.com/office/officeart/2011/layout/TabList"/>
    <dgm:cxn modelId="{AA69D004-24F9-42F4-A01A-0EDB954C6647}" srcId="{CB8D0FA3-3EF1-411B-BCFA-1E8A06795119}" destId="{8AA2BC25-C9D7-48C5-938A-5FC2DF1DFE8A}" srcOrd="1" destOrd="0" parTransId="{E8064519-DA67-4F1E-8BAD-1BBE8574AC90}" sibTransId="{0E17471C-583D-4B34-B716-411237B6DB56}"/>
    <dgm:cxn modelId="{4D7F4B3B-3C81-4756-B024-8C350CD3A79D}" srcId="{F0D91530-F555-4795-A6C4-0B6EDBB60238}" destId="{7831F63C-F3A8-4CD2-B3AE-5EC0624787A2}" srcOrd="1" destOrd="0" parTransId="{C187DE51-B22C-438D-BAB7-B1BE2FF8D622}" sibTransId="{96D79BC6-6F89-4D2C-A6CF-384152D52644}"/>
    <dgm:cxn modelId="{EDC5BE26-63D6-432A-86A7-0BEEB956E0A1}" srcId="{CB8D0FA3-3EF1-411B-BCFA-1E8A06795119}" destId="{9E9A320D-0B71-4458-A607-88C3B5A61889}" srcOrd="2" destOrd="0" parTransId="{DA60E0BD-2BBE-476E-B899-0F468F84778A}" sibTransId="{7DECA2F0-83E0-4EDE-A72C-4AB3B5D6567A}"/>
    <dgm:cxn modelId="{844E4765-0629-D644-AC18-B672CF1D3E3B}" type="presOf" srcId="{E11F9693-067F-4B35-BFF2-212E55D1B4D2}" destId="{A0ED122A-073B-4997-B66C-AA197F3E68A2}" srcOrd="0" destOrd="2" presId="urn:microsoft.com/office/officeart/2011/layout/TabList"/>
    <dgm:cxn modelId="{E0E408E0-FDDE-4A84-9074-14B269452BCC}" srcId="{F0D91530-F555-4795-A6C4-0B6EDBB60238}" destId="{E11F9693-067F-4B35-BFF2-212E55D1B4D2}" srcOrd="3" destOrd="0" parTransId="{A4240962-4B12-4386-8595-EF48FF4A8ABD}" sibTransId="{099A418F-D30F-4DC4-9286-79C930004FB6}"/>
    <dgm:cxn modelId="{52BC7EF2-1636-43EB-BDE5-6E12C99FB5D5}" srcId="{F0D91530-F555-4795-A6C4-0B6EDBB60238}" destId="{AA2E262B-46B2-44B5-A75F-6E1872EA3DCE}" srcOrd="2" destOrd="0" parTransId="{2360519A-5B91-483B-8220-EB7D06C3F6D9}" sibTransId="{A23C993F-85D2-4F10-9BB6-4D9B8EE214B8}"/>
    <dgm:cxn modelId="{6E7DDA69-A80E-4C9B-B634-6899FB1FF71D}" srcId="{3B6E5A41-5713-46FE-BFD3-152D6FB3B4D9}" destId="{F0D91530-F555-4795-A6C4-0B6EDBB60238}" srcOrd="1" destOrd="0" parTransId="{AD487F32-AE32-463C-A296-1D63557171BA}" sibTransId="{D608F351-761F-425F-94E5-522CB2777AA0}"/>
    <dgm:cxn modelId="{9B2586ED-B6B6-4B91-A753-989B6B176614}" srcId="{CB8D0FA3-3EF1-411B-BCFA-1E8A06795119}" destId="{36D56CC8-7EC2-4BC5-B880-AD3FC929B225}" srcOrd="0" destOrd="0" parTransId="{D6F90F4C-A2CE-4E43-B751-45736F605A59}" sibTransId="{43DF7308-7157-4917-9570-3A2FAA9CD184}"/>
    <dgm:cxn modelId="{14572C90-80B8-41CA-9B37-0F4555D7139F}" srcId="{3B6E5A41-5713-46FE-BFD3-152D6FB3B4D9}" destId="{CB8D0FA3-3EF1-411B-BCFA-1E8A06795119}" srcOrd="2" destOrd="0" parTransId="{13723E3C-EA79-4D61-A61A-F79695E75153}" sibTransId="{21529008-3308-49E3-AA8A-B9496BE9B23D}"/>
    <dgm:cxn modelId="{D490BFC5-7C16-8247-9C00-7B7230BC3291}" type="presOf" srcId="{96F52B8C-ACCB-4454-9DDA-2EDC2FF0F796}" destId="{A87713A2-F5BA-4568-8C93-63135357F79B}" srcOrd="0" destOrd="0" presId="urn:microsoft.com/office/officeart/2011/layout/TabList"/>
    <dgm:cxn modelId="{19E7D6D1-093E-364D-9DE1-0F5A06706377}" type="presOf" srcId="{762BF676-CEDC-4A89-A882-034B82F73CAC}" destId="{547A28D2-EADD-4A9A-AC57-AFC75E1E54B9}" srcOrd="0" destOrd="1" presId="urn:microsoft.com/office/officeart/2011/layout/TabList"/>
    <dgm:cxn modelId="{5A006C3A-43F9-484D-BD1A-4D8608EDFF69}" srcId="{ADE6FFF7-A68B-47CD-8079-B266700E5F75}" destId="{96F52B8C-ACCB-4454-9DDA-2EDC2FF0F796}" srcOrd="0" destOrd="0" parTransId="{D0942B25-7E9D-4362-9835-AB2AFF09654E}" sibTransId="{D437040E-30F4-4019-84EA-6CDAA4101142}"/>
    <dgm:cxn modelId="{D95D1EA9-4C57-4B22-A878-D8ECF5316023}" srcId="{ADE6FFF7-A68B-47CD-8079-B266700E5F75}" destId="{B46A4622-E843-4ACC-8275-0343E24ABAD8}" srcOrd="1" destOrd="0" parTransId="{AD925D15-AF39-43A6-B337-734ECEC0FABA}" sibTransId="{4069E8F6-0E01-4BED-BEAC-CEA311B1ABD5}"/>
    <dgm:cxn modelId="{629D2576-AE39-2945-8DF0-1BA8BC1F62F8}" type="presOf" srcId="{36D56CC8-7EC2-4BC5-B880-AD3FC929B225}" destId="{27C6A219-1048-4051-B60F-F1ADEF976CA4}" srcOrd="0" destOrd="0" presId="urn:microsoft.com/office/officeart/2011/layout/TabList"/>
    <dgm:cxn modelId="{00EBAD96-DF2C-8046-AEED-F238F971D203}" type="presOf" srcId="{ADE6FFF7-A68B-47CD-8079-B266700E5F75}" destId="{92626A70-C8D1-4BCD-BDF6-D37AF1F39F1E}" srcOrd="0" destOrd="0" presId="urn:microsoft.com/office/officeart/2011/layout/TabList"/>
    <dgm:cxn modelId="{9A147E3D-1C09-4E09-91AD-C584994B72A3}" srcId="{F0D91530-F555-4795-A6C4-0B6EDBB60238}" destId="{BB019371-5854-4752-9FF4-410EEE3F034D}" srcOrd="0" destOrd="0" parTransId="{CC1B7FFA-D85C-46B0-9EA2-213AE57D5F1B}" sibTransId="{C678944C-39F8-46F1-8F15-BA9B7CAC0630}"/>
    <dgm:cxn modelId="{9BA1CF94-F7F1-EE4A-9CD6-B6A6236812C3}" type="presOf" srcId="{8AA2BC25-C9D7-48C5-938A-5FC2DF1DFE8A}" destId="{2BAB27A8-6666-4876-93C1-75D861948F82}" srcOrd="0" destOrd="0" presId="urn:microsoft.com/office/officeart/2011/layout/TabList"/>
    <dgm:cxn modelId="{19E01B30-1ED0-4B40-8CF9-EB1974207A74}" type="presOf" srcId="{AA2E262B-46B2-44B5-A75F-6E1872EA3DCE}" destId="{A0ED122A-073B-4997-B66C-AA197F3E68A2}" srcOrd="0" destOrd="1" presId="urn:microsoft.com/office/officeart/2011/layout/TabList"/>
    <dgm:cxn modelId="{4B52FA66-73EF-6340-9373-C0B0006FEEA2}" type="presParOf" srcId="{B309F0C2-5789-49DE-BCA3-0965E0CE11C3}" destId="{8388726A-E5BA-4AE9-9947-AB18E40CC3D7}" srcOrd="0" destOrd="0" presId="urn:microsoft.com/office/officeart/2011/layout/TabList"/>
    <dgm:cxn modelId="{E3B7736D-AEE4-8542-97A1-4B9D0F4DCA71}" type="presParOf" srcId="{8388726A-E5BA-4AE9-9947-AB18E40CC3D7}" destId="{A87713A2-F5BA-4568-8C93-63135357F79B}" srcOrd="0" destOrd="0" presId="urn:microsoft.com/office/officeart/2011/layout/TabList"/>
    <dgm:cxn modelId="{90865039-C976-CC4A-9B38-0211654B65DE}" type="presParOf" srcId="{8388726A-E5BA-4AE9-9947-AB18E40CC3D7}" destId="{92626A70-C8D1-4BCD-BDF6-D37AF1F39F1E}" srcOrd="1" destOrd="0" presId="urn:microsoft.com/office/officeart/2011/layout/TabList"/>
    <dgm:cxn modelId="{F5448D1B-5837-194B-836D-97D2563C8506}" type="presParOf" srcId="{8388726A-E5BA-4AE9-9947-AB18E40CC3D7}" destId="{8A8138A7-6EB8-4D52-A599-FA1662B83D8D}" srcOrd="2" destOrd="0" presId="urn:microsoft.com/office/officeart/2011/layout/TabList"/>
    <dgm:cxn modelId="{60EDCE57-7BDC-4645-B4AE-5D595528AECE}" type="presParOf" srcId="{B309F0C2-5789-49DE-BCA3-0965E0CE11C3}" destId="{547A28D2-EADD-4A9A-AC57-AFC75E1E54B9}" srcOrd="1" destOrd="0" presId="urn:microsoft.com/office/officeart/2011/layout/TabList"/>
    <dgm:cxn modelId="{0E75A8EF-048C-7148-B4F1-CBA330E8C69F}" type="presParOf" srcId="{B309F0C2-5789-49DE-BCA3-0965E0CE11C3}" destId="{055223C7-30CC-4370-8622-ACB5B0795053}" srcOrd="2" destOrd="0" presId="urn:microsoft.com/office/officeart/2011/layout/TabList"/>
    <dgm:cxn modelId="{B9D57D2F-6A68-CB4A-9CA5-AA8C2BD7C54B}" type="presParOf" srcId="{B309F0C2-5789-49DE-BCA3-0965E0CE11C3}" destId="{3E18879D-7212-4AA4-BCC9-0FD82E1D9D3B}" srcOrd="3" destOrd="0" presId="urn:microsoft.com/office/officeart/2011/layout/TabList"/>
    <dgm:cxn modelId="{9D99207A-DB44-2F46-ADBB-A43831D4C039}" type="presParOf" srcId="{3E18879D-7212-4AA4-BCC9-0FD82E1D9D3B}" destId="{827E6DA0-27C8-4800-8585-856959A86C74}" srcOrd="0" destOrd="0" presId="urn:microsoft.com/office/officeart/2011/layout/TabList"/>
    <dgm:cxn modelId="{0E645E4A-26D9-8944-8D18-43A73941AA63}" type="presParOf" srcId="{3E18879D-7212-4AA4-BCC9-0FD82E1D9D3B}" destId="{72F954CB-4907-4BA1-986B-13294EA85E36}" srcOrd="1" destOrd="0" presId="urn:microsoft.com/office/officeart/2011/layout/TabList"/>
    <dgm:cxn modelId="{587DE0E0-5C12-0448-BE39-B557B6C421E3}" type="presParOf" srcId="{3E18879D-7212-4AA4-BCC9-0FD82E1D9D3B}" destId="{601C2216-9B87-4DF2-9447-512445199F8F}" srcOrd="2" destOrd="0" presId="urn:microsoft.com/office/officeart/2011/layout/TabList"/>
    <dgm:cxn modelId="{5984A63C-CD88-7A46-8EE3-E8E519AB902F}" type="presParOf" srcId="{B309F0C2-5789-49DE-BCA3-0965E0CE11C3}" destId="{A0ED122A-073B-4997-B66C-AA197F3E68A2}" srcOrd="4" destOrd="0" presId="urn:microsoft.com/office/officeart/2011/layout/TabList"/>
    <dgm:cxn modelId="{12435648-0C97-554E-BC57-69E39294F5A4}" type="presParOf" srcId="{B309F0C2-5789-49DE-BCA3-0965E0CE11C3}" destId="{D41B8F00-009F-431F-9E6E-D14DF749B4DD}" srcOrd="5" destOrd="0" presId="urn:microsoft.com/office/officeart/2011/layout/TabList"/>
    <dgm:cxn modelId="{3C78C897-8764-5D47-BC3C-435AA31D435B}" type="presParOf" srcId="{B309F0C2-5789-49DE-BCA3-0965E0CE11C3}" destId="{2755C4E9-67D0-4B21-B2C5-72DD32D5D127}" srcOrd="6" destOrd="0" presId="urn:microsoft.com/office/officeart/2011/layout/TabList"/>
    <dgm:cxn modelId="{DF48F463-9CA3-3443-B795-C8EF0D4A722F}" type="presParOf" srcId="{2755C4E9-67D0-4B21-B2C5-72DD32D5D127}" destId="{27C6A219-1048-4051-B60F-F1ADEF976CA4}" srcOrd="0" destOrd="0" presId="urn:microsoft.com/office/officeart/2011/layout/TabList"/>
    <dgm:cxn modelId="{4F5A5269-DB31-3242-9698-E71EB5B02F69}" type="presParOf" srcId="{2755C4E9-67D0-4B21-B2C5-72DD32D5D127}" destId="{8F5B481A-A437-4C3A-9F2A-CEAE7608FE8C}" srcOrd="1" destOrd="0" presId="urn:microsoft.com/office/officeart/2011/layout/TabList"/>
    <dgm:cxn modelId="{1F4BE4CF-A413-4842-81DE-8EB9E05F2CA9}" type="presParOf" srcId="{2755C4E9-67D0-4B21-B2C5-72DD32D5D127}" destId="{F3A1F08C-C8EA-43C6-ACCD-6F6EC2185518}" srcOrd="2" destOrd="0" presId="urn:microsoft.com/office/officeart/2011/layout/TabList"/>
    <dgm:cxn modelId="{B226175C-0ADA-E44D-8D85-706F31CE43BF}" type="presParOf" srcId="{B309F0C2-5789-49DE-BCA3-0965E0CE11C3}" destId="{2BAB27A8-6666-4876-93C1-75D861948F82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A1F08C-C8EA-43C6-ACCD-6F6EC2185518}">
      <dsp:nvSpPr>
        <dsp:cNvPr id="0" name=""/>
        <dsp:cNvSpPr/>
      </dsp:nvSpPr>
      <dsp:spPr>
        <a:xfrm>
          <a:off x="0" y="3573253"/>
          <a:ext cx="10125074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1C2216-9B87-4DF2-9447-512445199F8F}">
      <dsp:nvSpPr>
        <dsp:cNvPr id="0" name=""/>
        <dsp:cNvSpPr/>
      </dsp:nvSpPr>
      <dsp:spPr>
        <a:xfrm>
          <a:off x="0" y="2038484"/>
          <a:ext cx="10125074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8138A7-6EB8-4D52-A599-FA1662B83D8D}">
      <dsp:nvSpPr>
        <dsp:cNvPr id="0" name=""/>
        <dsp:cNvSpPr/>
      </dsp:nvSpPr>
      <dsp:spPr>
        <a:xfrm>
          <a:off x="0" y="503715"/>
          <a:ext cx="10125074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7713A2-F5BA-4568-8C93-63135357F79B}">
      <dsp:nvSpPr>
        <dsp:cNvPr id="0" name=""/>
        <dsp:cNvSpPr/>
      </dsp:nvSpPr>
      <dsp:spPr>
        <a:xfrm>
          <a:off x="2632519" y="0"/>
          <a:ext cx="7492554" cy="503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  Open source in-memory AI engine</a:t>
          </a:r>
          <a:endParaRPr lang="en-US" sz="2600" kern="1200" dirty="0"/>
        </a:p>
      </dsp:txBody>
      <dsp:txXfrm>
        <a:off x="2632519" y="0"/>
        <a:ext cx="7492554" cy="503153"/>
      </dsp:txXfrm>
    </dsp:sp>
    <dsp:sp modelId="{92626A70-C8D1-4BCD-BDF6-D37AF1F39F1E}">
      <dsp:nvSpPr>
        <dsp:cNvPr id="0" name=""/>
        <dsp:cNvSpPr/>
      </dsp:nvSpPr>
      <dsp:spPr>
        <a:xfrm>
          <a:off x="0" y="0"/>
          <a:ext cx="2632519" cy="503153"/>
        </a:xfrm>
        <a:prstGeom prst="round2SameRect">
          <a:avLst>
            <a:gd name="adj1" fmla="val 16670"/>
            <a:gd name="adj2" fmla="val 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Math Platform</a:t>
          </a:r>
          <a:endParaRPr lang="en-US" sz="2600" kern="1200" dirty="0"/>
        </a:p>
      </dsp:txBody>
      <dsp:txXfrm>
        <a:off x="24566" y="24566"/>
        <a:ext cx="2583387" cy="478587"/>
      </dsp:txXfrm>
    </dsp:sp>
    <dsp:sp modelId="{547A28D2-EADD-4A9A-AC57-AFC75E1E54B9}">
      <dsp:nvSpPr>
        <dsp:cNvPr id="0" name=""/>
        <dsp:cNvSpPr/>
      </dsp:nvSpPr>
      <dsp:spPr>
        <a:xfrm>
          <a:off x="0" y="503153"/>
          <a:ext cx="10125074" cy="100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Parallelized and distributed algorithms 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GLM, Random Forest, GBM, Deep Learning, etc.</a:t>
          </a:r>
          <a:endParaRPr lang="en-US" sz="1900" kern="1200" dirty="0"/>
        </a:p>
      </dsp:txBody>
      <dsp:txXfrm>
        <a:off x="0" y="503153"/>
        <a:ext cx="10125074" cy="1006457"/>
      </dsp:txXfrm>
    </dsp:sp>
    <dsp:sp modelId="{827E6DA0-27C8-4800-8585-856959A86C74}">
      <dsp:nvSpPr>
        <dsp:cNvPr id="0" name=""/>
        <dsp:cNvSpPr/>
      </dsp:nvSpPr>
      <dsp:spPr>
        <a:xfrm>
          <a:off x="2632519" y="1535330"/>
          <a:ext cx="7492554" cy="503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  Easy to use and adopt</a:t>
          </a:r>
          <a:endParaRPr lang="en-US" sz="2600" kern="1200" dirty="0"/>
        </a:p>
      </dsp:txBody>
      <dsp:txXfrm>
        <a:off x="2632519" y="1535330"/>
        <a:ext cx="7492554" cy="503153"/>
      </dsp:txXfrm>
    </dsp:sp>
    <dsp:sp modelId="{72F954CB-4907-4BA1-986B-13294EA85E36}">
      <dsp:nvSpPr>
        <dsp:cNvPr id="0" name=""/>
        <dsp:cNvSpPr/>
      </dsp:nvSpPr>
      <dsp:spPr>
        <a:xfrm>
          <a:off x="0" y="1535330"/>
          <a:ext cx="2632519" cy="503153"/>
        </a:xfrm>
        <a:prstGeom prst="round2SameRect">
          <a:avLst>
            <a:gd name="adj1" fmla="val 16670"/>
            <a:gd name="adj2" fmla="val 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Tech and API</a:t>
          </a:r>
          <a:endParaRPr lang="en-US" sz="2600" kern="1200" dirty="0"/>
        </a:p>
      </dsp:txBody>
      <dsp:txXfrm>
        <a:off x="24566" y="1559896"/>
        <a:ext cx="2583387" cy="478587"/>
      </dsp:txXfrm>
    </dsp:sp>
    <dsp:sp modelId="{A0ED122A-073B-4997-B66C-AA197F3E68A2}">
      <dsp:nvSpPr>
        <dsp:cNvPr id="0" name=""/>
        <dsp:cNvSpPr/>
      </dsp:nvSpPr>
      <dsp:spPr>
        <a:xfrm>
          <a:off x="0" y="2038484"/>
          <a:ext cx="10125074" cy="100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Written in Java – perfect for Java Programmers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Install is lightweight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REST API (Java) – run H2O from R, Python, WebUI</a:t>
          </a:r>
          <a:endParaRPr lang="en-US" sz="1900" kern="1200" dirty="0"/>
        </a:p>
      </dsp:txBody>
      <dsp:txXfrm>
        <a:off x="0" y="2038484"/>
        <a:ext cx="10125074" cy="1006457"/>
      </dsp:txXfrm>
    </dsp:sp>
    <dsp:sp modelId="{27C6A219-1048-4051-B60F-F1ADEF976CA4}">
      <dsp:nvSpPr>
        <dsp:cNvPr id="0" name=""/>
        <dsp:cNvSpPr/>
      </dsp:nvSpPr>
      <dsp:spPr>
        <a:xfrm>
          <a:off x="2632519" y="3070099"/>
          <a:ext cx="7492554" cy="503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  More data? Or better models? BOTH</a:t>
          </a:r>
          <a:endParaRPr lang="en-US" sz="2600" kern="1200" dirty="0"/>
        </a:p>
      </dsp:txBody>
      <dsp:txXfrm>
        <a:off x="2632519" y="3070099"/>
        <a:ext cx="7492554" cy="503153"/>
      </dsp:txXfrm>
    </dsp:sp>
    <dsp:sp modelId="{8F5B481A-A437-4C3A-9F2A-CEAE7608FE8C}">
      <dsp:nvSpPr>
        <dsp:cNvPr id="0" name=""/>
        <dsp:cNvSpPr/>
      </dsp:nvSpPr>
      <dsp:spPr>
        <a:xfrm>
          <a:off x="0" y="3070099"/>
          <a:ext cx="2632519" cy="503153"/>
        </a:xfrm>
        <a:prstGeom prst="round2SameRect">
          <a:avLst>
            <a:gd name="adj1" fmla="val 16670"/>
            <a:gd name="adj2" fmla="val 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Big Data</a:t>
          </a:r>
          <a:endParaRPr lang="en-US" sz="2600" kern="1200" dirty="0"/>
        </a:p>
      </dsp:txBody>
      <dsp:txXfrm>
        <a:off x="24566" y="3094665"/>
        <a:ext cx="2583387" cy="478587"/>
      </dsp:txXfrm>
    </dsp:sp>
    <dsp:sp modelId="{2BAB27A8-6666-4876-93C1-75D861948F82}">
      <dsp:nvSpPr>
        <dsp:cNvPr id="0" name=""/>
        <dsp:cNvSpPr/>
      </dsp:nvSpPr>
      <dsp:spPr>
        <a:xfrm>
          <a:off x="0" y="3573815"/>
          <a:ext cx="10125074" cy="100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Use all of your data – model without  sampling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More Data + Better Models = Better Predictions</a:t>
          </a:r>
          <a:endParaRPr lang="en-US" sz="1900" kern="1200" dirty="0"/>
        </a:p>
      </dsp:txBody>
      <dsp:txXfrm>
        <a:off x="0" y="3573815"/>
        <a:ext cx="10125074" cy="10064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861CF06-A9BB-D141-B717-29740109DC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217B864-FFF3-7F4F-9B57-0B0736A2A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54DB9B-80A2-6247-8E95-0BE14E8A42A1}" type="datetimeFigureOut">
              <a:rPr lang="en-US" smtClean="0"/>
              <a:t>6/28/18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335681-6904-524D-81A9-DC42D2B5A0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862E1E7-51D5-0E4C-B943-C76F4C7954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E66E6-4D42-3348-9DEC-4F09690BB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96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C364F-3E15-1F40-B808-51CD50D643C2}" type="datetimeFigureOut">
              <a:rPr lang="en-US" smtClean="0"/>
              <a:t>6/28/18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4C2D2-7C6D-6E4A-94B0-676664653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1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C2D2-7C6D-6E4A-94B0-676664653B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C2D2-7C6D-6E4A-94B0-676664653B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"Confidential and provided for MQ purposes only"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"Confidential and provided for MQ purposes only"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69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"Confidential and provided for MQ purposes only"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1EE5C1-AAC5-3444-B246-FA81927D50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8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959995A-6AB8-B14C-B427-B06291C2E8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8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029344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83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683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0671D8-7B9E-C447-A716-2D2E5880E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A046D0C-2578-184D-B15F-08638CDF4C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4190F4-7F41-CE47-BD0B-91D4489BF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0FC4DE4-E269-7340-91D5-4E295534F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5F3011-7A60-934E-A425-516548CD9FF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9B0399A-7A58-974B-B2C9-E82C40D8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26A3FB5-DF6E-4B46-ACB7-803C864D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81E7D-4022-DB48-8F3E-740B486D1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3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6B7B04-0E06-CE43-942D-A6D245088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1298D1B-4F8A-474E-816D-4CE0360D6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AABF4EB-DBB0-BB4F-B283-4ED2488C1F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5F3011-7A60-934E-A425-516548CD9FF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F52B36-C6D5-9E4D-9F76-C30DABE99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C3CAFB-EC74-B540-97C8-FFA9BF1D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81E7D-4022-DB48-8F3E-740B486D1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67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0ADE2C3-96EE-314F-AB31-07B5469D3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4646A7D-2F9D-D54D-A4DC-25F71E4CC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5F5A1AC-395C-3647-AB61-833DA6FB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5F3011-7A60-934E-A425-516548CD9FF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72B3AB3-ABE5-8546-8C75-3D883D1AE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D0D14E-316A-F04D-98B9-D52F8427B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81E7D-4022-DB48-8F3E-740B486D1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26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F87AFA-A027-3349-BA33-84DED7183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9638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0007B6-AEB9-1B48-8F9F-DCD69C0B7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BB1FA1A-CD81-484C-9799-B100435FE9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A6B8E20-D49D-7D44-B026-B2DC85547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5F3011-7A60-934E-A425-516548CD9FF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E60DB8-8381-D74C-A360-406F2D321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EEE92B-EC2A-0A4D-8E1B-0AA40737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81E7D-4022-DB48-8F3E-740B486D1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44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B6061425-69A5-1E41-A73C-2E784DEA6595}"/>
              </a:ext>
            </a:extLst>
          </p:cNvPr>
          <p:cNvCxnSpPr>
            <a:cxnSpLocks/>
          </p:cNvCxnSpPr>
          <p:nvPr userDrawn="1"/>
        </p:nvCxnSpPr>
        <p:spPr>
          <a:xfrm>
            <a:off x="0" y="6858000"/>
            <a:ext cx="12192000" cy="0"/>
          </a:xfrm>
          <a:prstGeom prst="line">
            <a:avLst/>
          </a:prstGeom>
          <a:ln w="60325">
            <a:solidFill>
              <a:srgbClr val="FFF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B26E8E3-9496-0D41-872E-0281D6A913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04115" y="509196"/>
            <a:ext cx="5900058" cy="590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867B65D-1C0B-BF4E-AC79-58E1ABE9FD54}"/>
              </a:ext>
            </a:extLst>
          </p:cNvPr>
          <p:cNvSpPr txBox="1"/>
          <p:nvPr userDrawn="1"/>
        </p:nvSpPr>
        <p:spPr>
          <a:xfrm>
            <a:off x="504967" y="5205722"/>
            <a:ext cx="43809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Name</a:t>
            </a:r>
          </a:p>
          <a:p>
            <a:r>
              <a:rPr lang="en-US" sz="1600" dirty="0"/>
              <a:t>Title</a:t>
            </a:r>
          </a:p>
          <a:p>
            <a:r>
              <a:rPr lang="en-US" sz="1600" dirty="0"/>
              <a:t>Company</a:t>
            </a:r>
          </a:p>
          <a:p>
            <a:r>
              <a:rPr lang="en-US" sz="1600" dirty="0"/>
              <a:t>Social Profile (Twitter / LinkedIn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552B38-FA36-3B4F-BC38-993E2A704E3F}"/>
              </a:ext>
            </a:extLst>
          </p:cNvPr>
          <p:cNvSpPr txBox="1"/>
          <p:nvPr userDrawn="1"/>
        </p:nvSpPr>
        <p:spPr>
          <a:xfrm>
            <a:off x="504967" y="2183642"/>
            <a:ext cx="4722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Session Title</a:t>
            </a:r>
          </a:p>
        </p:txBody>
      </p:sp>
    </p:spTree>
    <p:extLst>
      <p:ext uri="{BB962C8B-B14F-4D97-AF65-F5344CB8AC3E}">
        <p14:creationId xmlns:p14="http://schemas.microsoft.com/office/powerpoint/2010/main" val="1289000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39BD0C-E4E7-DE4E-838F-B06BC2C2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9CCF8D-59CA-4A4C-BCC1-1075ABF8C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B113DFA-277A-1449-8711-2D824BA317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5F3011-7A60-934E-A425-516548CD9FF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20B9185-B45D-3248-BB2F-2281E873B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5E25D1-27C0-214B-BFED-AB4C200B7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81E7D-4022-DB48-8F3E-740B486D1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6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09FE7B-63D4-6445-B668-7EDD320D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B604B26-B3B8-B347-8AA2-26D6E6E67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9A8D768-7B6F-1045-BDB1-0594FFADC7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5F3011-7A60-934E-A425-516548CD9FF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A508F8-F378-E145-979A-3108E264F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1B9891-53E1-2A4B-BFD5-8DD3C29C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81E7D-4022-DB48-8F3E-740B486D1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4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5D91B6-734C-9941-AB92-5D305FEA1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5277B73-BF26-DC4B-8012-C73FAB8AA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9108673-B28C-3D44-A00F-A2C072574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3C31830-83D0-7A4D-8625-18177C375E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5F3011-7A60-934E-A425-516548CD9FF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3B41B74-E65F-9D41-825B-3A4AF557E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25F9DD4-9326-2648-8DE2-F1F314D5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81E7D-4022-DB48-8F3E-740B486D1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27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5C8C63-E3EE-1A49-ACAB-207BDC72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7958E7F-545A-E647-BACD-A1490EDE0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597EAA3-48F8-B447-8238-6A1CD9F09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988215A-1E1E-C446-9B8B-BF16AD97E3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45AFF8C-FEE2-8E45-B11A-6B369D2E6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C3288E-F7F3-144D-B268-DA84E9B565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5F3011-7A60-934E-A425-516548CD9FF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0CD2D02-5DE7-8749-AB1D-109DDA06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40CCE7C-D62A-5A44-AA9D-CB2BA7DE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81E7D-4022-DB48-8F3E-740B486D1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6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66E509-8721-3246-AF74-BF599119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E084C4B-E9B9-BE40-A636-A8F2C66AC0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5F3011-7A60-934E-A425-516548CD9FF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3A4DEC7-4008-F743-A1B8-B9178AB4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61A033D-3C60-6949-AE4B-218F72524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81E7D-4022-DB48-8F3E-740B486D1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55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F7E859E-E311-114D-8C7F-503A80DD92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5F3011-7A60-934E-A425-516548CD9FF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0FE5241-1D77-EB48-BA1A-557ACF4A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F239B05-8073-9C46-96B4-B07B533D7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81E7D-4022-DB48-8F3E-740B486D1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D9A8F9-07A0-AD4E-8053-3E40FE0F0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D87F38-64BE-F744-AF43-585484ADC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F8E14F8-E9A1-4349-AED0-E342C675D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41D2AA9-B7BC-774D-92DE-0E4710860E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5F3011-7A60-934E-A425-516548CD9FF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E2B40D0-09E9-6744-B58F-8381D452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741A6E-183C-A24A-BA49-6C111110D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981E7D-4022-DB48-8F3E-740B486D1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4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F2E3D16-9FD9-0D4A-AB87-CA5C9A6C8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5C273366-5C1F-B241-BC78-F7648F86AEC3}"/>
              </a:ext>
            </a:extLst>
          </p:cNvPr>
          <p:cNvCxnSpPr>
            <a:cxnSpLocks/>
          </p:cNvCxnSpPr>
          <p:nvPr userDrawn="1"/>
        </p:nvCxnSpPr>
        <p:spPr>
          <a:xfrm>
            <a:off x="0" y="6858000"/>
            <a:ext cx="12192000" cy="0"/>
          </a:xfrm>
          <a:prstGeom prst="line">
            <a:avLst/>
          </a:prstGeom>
          <a:ln w="60325">
            <a:solidFill>
              <a:srgbClr val="FFF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6">
            <a:extLst>
              <a:ext uri="{FF2B5EF4-FFF2-40B4-BE49-F238E27FC236}">
                <a16:creationId xmlns:a16="http://schemas.microsoft.com/office/drawing/2014/main" xmlns="" id="{DEAADB4A-730B-6648-8CF0-9EB5C7500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821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2oai.qwiklab.com/" TargetMode="External"/><Relationship Id="rId4" Type="http://schemas.openxmlformats.org/officeDocument/2006/relationships/hyperlink" Target="http://h2oai.qwiklab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First-time Qwiklab Account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 to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://h2oai.qwiklab.com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Click on “JOIN”</a:t>
            </a:r>
          </a:p>
          <a:p>
            <a:r>
              <a:rPr lang="en-US" dirty="0" smtClean="0"/>
              <a:t>Create a new account with a valid email address</a:t>
            </a:r>
          </a:p>
          <a:p>
            <a:r>
              <a:rPr lang="en-US" dirty="0" smtClean="0"/>
              <a:t>You will receive a confirmation email</a:t>
            </a:r>
          </a:p>
          <a:p>
            <a:pPr lvl="1"/>
            <a:r>
              <a:rPr lang="en-US" dirty="0" smtClean="0"/>
              <a:t>Click on the link in the confirmation email</a:t>
            </a:r>
          </a:p>
          <a:p>
            <a:r>
              <a:rPr lang="en-US" dirty="0" smtClean="0"/>
              <a:t>Go back to </a:t>
            </a:r>
            <a:r>
              <a:rPr lang="en-US" dirty="0" smtClean="0">
                <a:hlinkClick r:id="rId4"/>
              </a:rPr>
              <a:t>http://h2oai.qwiklab.com</a:t>
            </a:r>
            <a:r>
              <a:rPr lang="en-US" dirty="0" smtClean="0"/>
              <a:t> and log in</a:t>
            </a:r>
          </a:p>
          <a:p>
            <a:r>
              <a:rPr lang="en-US" dirty="0" smtClean="0"/>
              <a:t>Go to the Catalog on the left bar</a:t>
            </a:r>
          </a:p>
          <a:p>
            <a:r>
              <a:rPr lang="en-US" dirty="0" smtClean="0"/>
              <a:t>Choose “H2O and Sparking Water Workshop”</a:t>
            </a:r>
          </a:p>
          <a:p>
            <a:r>
              <a:rPr lang="en-US" dirty="0" smtClean="0"/>
              <a:t>Wait for instructions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329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H2O-3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444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H2O?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1228726" y="1777664"/>
          <a:ext cx="10125074" cy="4580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266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" charset="0"/>
                <a:ea typeface="Calibri" charset="0"/>
                <a:cs typeface="Calibri" charset="0"/>
              </a:rPr>
              <a:t>H2O Cluster</a:t>
            </a:r>
          </a:p>
        </p:txBody>
      </p:sp>
      <p:grpSp>
        <p:nvGrpSpPr>
          <p:cNvPr id="311" name="Group 311"/>
          <p:cNvGrpSpPr/>
          <p:nvPr/>
        </p:nvGrpSpPr>
        <p:grpSpPr>
          <a:xfrm>
            <a:off x="5284437" y="3900620"/>
            <a:ext cx="1623126" cy="1517468"/>
            <a:chOff x="0" y="0"/>
            <a:chExt cx="3246251" cy="3034934"/>
          </a:xfrm>
        </p:grpSpPr>
        <p:pic>
          <p:nvPicPr>
            <p:cNvPr id="309" name="noun_691214_cc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5254" t="7304" r="15254" b="23063"/>
            <a:stretch>
              <a:fillRect/>
            </a:stretch>
          </p:blipFill>
          <p:spPr>
            <a:xfrm>
              <a:off x="0" y="100310"/>
              <a:ext cx="2928698" cy="2934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0" name="Shape 310"/>
            <p:cNvSpPr/>
            <p:nvPr/>
          </p:nvSpPr>
          <p:spPr>
            <a:xfrm>
              <a:off x="1704094" y="0"/>
              <a:ext cx="1542158" cy="1542158"/>
            </a:xfrm>
            <a:prstGeom prst="ellipse">
              <a:avLst/>
            </a:prstGeom>
            <a:solidFill>
              <a:srgbClr val="FBE91F"/>
            </a:solidFill>
            <a:ln w="50800" cap="flat">
              <a:solidFill>
                <a:srgbClr val="181D2D"/>
              </a:solidFill>
              <a:prstDash val="solid"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20" tIns="45720" rIns="45720" bIns="45720" numCol="1" anchor="ctr">
              <a:noAutofit/>
            </a:bodyPr>
            <a:lstStyle>
              <a:lvl1pPr algn="ctr">
                <a:defRPr sz="4000" b="1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sz="2000"/>
                <a:t>H2O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253261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/>
          </p:cNvSpPr>
          <p:nvPr>
            <p:ph type="title"/>
          </p:nvPr>
        </p:nvSpPr>
        <p:spPr>
          <a:xfrm>
            <a:off x="1466850" y="21401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libri" charset="0"/>
                <a:ea typeface="Calibri" charset="0"/>
                <a:cs typeface="Calibri" charset="0"/>
              </a:rPr>
              <a:t>H2O Clients</a:t>
            </a:r>
          </a:p>
        </p:txBody>
      </p:sp>
      <p:sp>
        <p:nvSpPr>
          <p:cNvPr id="314" name="Shape 314"/>
          <p:cNvSpPr/>
          <p:nvPr/>
        </p:nvSpPr>
        <p:spPr>
          <a:xfrm>
            <a:off x="5721666" y="876799"/>
            <a:ext cx="14517" cy="5479551"/>
          </a:xfrm>
          <a:prstGeom prst="line">
            <a:avLst/>
          </a:prstGeom>
          <a:ln w="63500">
            <a:solidFill>
              <a:srgbClr val="181D2D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315" name="Shape 315"/>
          <p:cNvSpPr/>
          <p:nvPr/>
        </p:nvSpPr>
        <p:spPr>
          <a:xfrm>
            <a:off x="6155913" y="1267455"/>
            <a:ext cx="2033057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914400">
              <a:defRPr sz="4000" spc="375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2000"/>
              <a:t>H2O Cluster</a:t>
            </a:r>
          </a:p>
        </p:txBody>
      </p:sp>
      <p:grpSp>
        <p:nvGrpSpPr>
          <p:cNvPr id="321" name="Group 321"/>
          <p:cNvGrpSpPr/>
          <p:nvPr/>
        </p:nvGrpSpPr>
        <p:grpSpPr>
          <a:xfrm>
            <a:off x="-16084" y="618384"/>
            <a:ext cx="1625601" cy="1625601"/>
            <a:chOff x="0" y="0"/>
            <a:chExt cx="3251200" cy="3251200"/>
          </a:xfrm>
        </p:grpSpPr>
        <p:sp>
          <p:nvSpPr>
            <p:cNvPr id="316" name="Shape 316"/>
            <p:cNvSpPr/>
            <p:nvPr/>
          </p:nvSpPr>
          <p:spPr>
            <a:xfrm>
              <a:off x="1117600" y="431800"/>
              <a:ext cx="1016000" cy="16019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 sz="900"/>
            </a:p>
          </p:txBody>
        </p:sp>
        <p:sp>
          <p:nvSpPr>
            <p:cNvPr id="317" name="Shape 317"/>
            <p:cNvSpPr/>
            <p:nvPr/>
          </p:nvSpPr>
          <p:spPr>
            <a:xfrm>
              <a:off x="839456" y="2033714"/>
              <a:ext cx="1572288" cy="9990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 sz="900"/>
            </a:p>
          </p:txBody>
        </p:sp>
        <p:grpSp>
          <p:nvGrpSpPr>
            <p:cNvPr id="320" name="Group 320"/>
            <p:cNvGrpSpPr/>
            <p:nvPr/>
          </p:nvGrpSpPr>
          <p:grpSpPr>
            <a:xfrm>
              <a:off x="0" y="0"/>
              <a:ext cx="3251200" cy="3251200"/>
              <a:chOff x="0" y="0"/>
              <a:chExt cx="3251200" cy="3251200"/>
            </a:xfrm>
          </p:grpSpPr>
          <p:pic>
            <p:nvPicPr>
              <p:cNvPr id="318" name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3251200" cy="3251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19" name="Shape 319"/>
              <p:cNvSpPr/>
              <p:nvPr/>
            </p:nvSpPr>
            <p:spPr>
              <a:xfrm>
                <a:off x="1292704" y="2178668"/>
                <a:ext cx="665793" cy="665793"/>
              </a:xfrm>
              <a:prstGeom prst="ellipse">
                <a:avLst/>
              </a:prstGeom>
              <a:solidFill>
                <a:srgbClr val="FBE91F"/>
              </a:solidFill>
              <a:ln w="50800" cap="flat">
                <a:solidFill>
                  <a:srgbClr val="181D2D"/>
                </a:solidFill>
                <a:prstDash val="solid"/>
                <a:miter lim="400000"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20" tIns="45720" rIns="45720" bIns="45720" numCol="1" anchor="ctr">
                <a:noAutofit/>
              </a:bodyPr>
              <a:lstStyle>
                <a:lvl1pPr algn="ctr">
                  <a:defRPr sz="1500" b="1"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sz="750"/>
                  <a:t>H2O</a:t>
                </a:r>
              </a:p>
            </p:txBody>
          </p:sp>
        </p:grpSp>
      </p:grpSp>
      <p:grpSp>
        <p:nvGrpSpPr>
          <p:cNvPr id="324" name="Group 324"/>
          <p:cNvGrpSpPr/>
          <p:nvPr/>
        </p:nvGrpSpPr>
        <p:grpSpPr>
          <a:xfrm>
            <a:off x="7360456" y="2670266"/>
            <a:ext cx="1623126" cy="1517468"/>
            <a:chOff x="0" y="0"/>
            <a:chExt cx="3246251" cy="3034934"/>
          </a:xfrm>
        </p:grpSpPr>
        <p:pic>
          <p:nvPicPr>
            <p:cNvPr id="322" name="noun_691214_cc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5254" t="7304" r="15254" b="23063"/>
            <a:stretch>
              <a:fillRect/>
            </a:stretch>
          </p:blipFill>
          <p:spPr>
            <a:xfrm>
              <a:off x="0" y="100310"/>
              <a:ext cx="2928698" cy="2934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3" name="Shape 323"/>
            <p:cNvSpPr/>
            <p:nvPr/>
          </p:nvSpPr>
          <p:spPr>
            <a:xfrm>
              <a:off x="1704094" y="0"/>
              <a:ext cx="1542158" cy="1542158"/>
            </a:xfrm>
            <a:prstGeom prst="ellipse">
              <a:avLst/>
            </a:prstGeom>
            <a:solidFill>
              <a:srgbClr val="FBE91F"/>
            </a:solidFill>
            <a:ln w="50800" cap="flat">
              <a:solidFill>
                <a:srgbClr val="181D2D"/>
              </a:solidFill>
              <a:prstDash val="solid"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20" tIns="45720" rIns="45720" bIns="45720" numCol="1" anchor="ctr">
              <a:noAutofit/>
            </a:bodyPr>
            <a:lstStyle>
              <a:lvl1pPr algn="ctr">
                <a:defRPr sz="4000" b="1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sz="2000"/>
                <a:t>H2O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85797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5721666" y="876799"/>
            <a:ext cx="14517" cy="5564215"/>
          </a:xfrm>
          <a:prstGeom prst="line">
            <a:avLst/>
          </a:prstGeom>
          <a:ln w="63500">
            <a:solidFill>
              <a:srgbClr val="181D2D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328" name="Shape 328"/>
          <p:cNvSpPr/>
          <p:nvPr/>
        </p:nvSpPr>
        <p:spPr>
          <a:xfrm>
            <a:off x="6155913" y="1267455"/>
            <a:ext cx="2033057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914400">
              <a:defRPr sz="4000" spc="375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2000"/>
              <a:t>H2O Cluster</a:t>
            </a:r>
          </a:p>
        </p:txBody>
      </p:sp>
      <p:sp>
        <p:nvSpPr>
          <p:cNvPr id="329" name="Shape 329"/>
          <p:cNvSpPr/>
          <p:nvPr/>
        </p:nvSpPr>
        <p:spPr>
          <a:xfrm>
            <a:off x="5344721" y="1954522"/>
            <a:ext cx="630945" cy="4083946"/>
          </a:xfrm>
          <a:prstGeom prst="rect">
            <a:avLst/>
          </a:prstGeom>
          <a:solidFill>
            <a:srgbClr val="FBE91F"/>
          </a:solidFill>
          <a:ln w="63500">
            <a:solidFill>
              <a:srgbClr val="000000"/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1250"/>
              <a:t>REST/ JSON</a:t>
            </a:r>
          </a:p>
        </p:txBody>
      </p:sp>
      <p:grpSp>
        <p:nvGrpSpPr>
          <p:cNvPr id="334" name="Group 334"/>
          <p:cNvGrpSpPr/>
          <p:nvPr/>
        </p:nvGrpSpPr>
        <p:grpSpPr>
          <a:xfrm>
            <a:off x="144360" y="5571106"/>
            <a:ext cx="4466633" cy="976710"/>
            <a:chOff x="0" y="0"/>
            <a:chExt cx="8933264" cy="1953418"/>
          </a:xfrm>
        </p:grpSpPr>
        <p:sp>
          <p:nvSpPr>
            <p:cNvPr id="330" name="Shape 330"/>
            <p:cNvSpPr/>
            <p:nvPr/>
          </p:nvSpPr>
          <p:spPr>
            <a:xfrm>
              <a:off x="0" y="193130"/>
              <a:ext cx="8933265" cy="1546685"/>
            </a:xfrm>
            <a:prstGeom prst="roundRect">
              <a:avLst>
                <a:gd name="adj" fmla="val 19837"/>
              </a:avLst>
            </a:prstGeom>
            <a:solidFill>
              <a:srgbClr val="C4C4C4"/>
            </a:solidFill>
            <a:ln w="25400" cap="flat">
              <a:solidFill>
                <a:srgbClr val="59595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/>
            <a:p>
              <a:pPr lvl="1" indent="228600">
                <a:defRPr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sz="900"/>
                <a:t>Local</a:t>
              </a:r>
            </a:p>
            <a:p>
              <a:pPr lvl="1" indent="228600">
                <a:defRPr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sz="900"/>
                <a:t>Machine</a:t>
              </a:r>
            </a:p>
          </p:txBody>
        </p:sp>
        <p:pic>
          <p:nvPicPr>
            <p:cNvPr id="331" name="image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581736" y="108933"/>
              <a:ext cx="1738350" cy="17383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09652" y="192065"/>
              <a:ext cx="1572084" cy="157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705098" y="0"/>
              <a:ext cx="1953420" cy="1953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3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6084" y="1495596"/>
            <a:ext cx="4787520" cy="4292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1" name="Group 341"/>
          <p:cNvGrpSpPr/>
          <p:nvPr/>
        </p:nvGrpSpPr>
        <p:grpSpPr>
          <a:xfrm>
            <a:off x="-16084" y="618384"/>
            <a:ext cx="1625601" cy="1625601"/>
            <a:chOff x="0" y="0"/>
            <a:chExt cx="3251200" cy="3251200"/>
          </a:xfrm>
        </p:grpSpPr>
        <p:sp>
          <p:nvSpPr>
            <p:cNvPr id="336" name="Shape 336"/>
            <p:cNvSpPr/>
            <p:nvPr/>
          </p:nvSpPr>
          <p:spPr>
            <a:xfrm>
              <a:off x="1117600" y="431800"/>
              <a:ext cx="1016000" cy="16019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 sz="900"/>
            </a:p>
          </p:txBody>
        </p:sp>
        <p:sp>
          <p:nvSpPr>
            <p:cNvPr id="337" name="Shape 337"/>
            <p:cNvSpPr/>
            <p:nvPr/>
          </p:nvSpPr>
          <p:spPr>
            <a:xfrm>
              <a:off x="839456" y="2033714"/>
              <a:ext cx="1572288" cy="9990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 sz="900"/>
            </a:p>
          </p:txBody>
        </p:sp>
        <p:grpSp>
          <p:nvGrpSpPr>
            <p:cNvPr id="340" name="Group 340"/>
            <p:cNvGrpSpPr/>
            <p:nvPr/>
          </p:nvGrpSpPr>
          <p:grpSpPr>
            <a:xfrm>
              <a:off x="0" y="0"/>
              <a:ext cx="3251200" cy="3251200"/>
              <a:chOff x="0" y="0"/>
              <a:chExt cx="3251200" cy="3251200"/>
            </a:xfrm>
          </p:grpSpPr>
          <p:pic>
            <p:nvPicPr>
              <p:cNvPr id="338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3251200" cy="3251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39" name="Shape 339"/>
              <p:cNvSpPr/>
              <p:nvPr/>
            </p:nvSpPr>
            <p:spPr>
              <a:xfrm>
                <a:off x="1292704" y="2178668"/>
                <a:ext cx="665793" cy="665793"/>
              </a:xfrm>
              <a:prstGeom prst="ellipse">
                <a:avLst/>
              </a:prstGeom>
              <a:solidFill>
                <a:srgbClr val="FBE91F"/>
              </a:solidFill>
              <a:ln w="50800" cap="flat">
                <a:solidFill>
                  <a:srgbClr val="181D2D"/>
                </a:solidFill>
                <a:prstDash val="solid"/>
                <a:miter lim="400000"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20" tIns="45720" rIns="45720" bIns="45720" numCol="1" anchor="ctr">
                <a:noAutofit/>
              </a:bodyPr>
              <a:lstStyle>
                <a:lvl1pPr algn="ctr">
                  <a:defRPr sz="1500" b="1"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sz="750"/>
                  <a:t>H2O</a:t>
                </a:r>
              </a:p>
            </p:txBody>
          </p:sp>
        </p:grpSp>
      </p:grpSp>
      <p:grpSp>
        <p:nvGrpSpPr>
          <p:cNvPr id="344" name="Group 344"/>
          <p:cNvGrpSpPr/>
          <p:nvPr/>
        </p:nvGrpSpPr>
        <p:grpSpPr>
          <a:xfrm>
            <a:off x="7360456" y="2670266"/>
            <a:ext cx="1623126" cy="1517468"/>
            <a:chOff x="0" y="0"/>
            <a:chExt cx="3246251" cy="3034934"/>
          </a:xfrm>
        </p:grpSpPr>
        <p:pic>
          <p:nvPicPr>
            <p:cNvPr id="342" name="noun_691214_cc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15254" t="7304" r="15254" b="23063"/>
            <a:stretch>
              <a:fillRect/>
            </a:stretch>
          </p:blipFill>
          <p:spPr>
            <a:xfrm>
              <a:off x="0" y="100310"/>
              <a:ext cx="2928698" cy="2934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3" name="Shape 343"/>
            <p:cNvSpPr/>
            <p:nvPr/>
          </p:nvSpPr>
          <p:spPr>
            <a:xfrm>
              <a:off x="1704094" y="0"/>
              <a:ext cx="1542158" cy="1542158"/>
            </a:xfrm>
            <a:prstGeom prst="ellipse">
              <a:avLst/>
            </a:prstGeom>
            <a:solidFill>
              <a:srgbClr val="FBE91F"/>
            </a:solidFill>
            <a:ln w="50800" cap="flat">
              <a:solidFill>
                <a:srgbClr val="181D2D"/>
              </a:solidFill>
              <a:prstDash val="solid"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20" tIns="45720" rIns="45720" bIns="45720" numCol="1" anchor="ctr">
              <a:noAutofit/>
            </a:bodyPr>
            <a:lstStyle>
              <a:lvl1pPr algn="ctr">
                <a:defRPr sz="4000" b="1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sz="2000"/>
                <a:t>H2O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936876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5721666" y="876799"/>
            <a:ext cx="14517" cy="5479551"/>
          </a:xfrm>
          <a:prstGeom prst="line">
            <a:avLst/>
          </a:prstGeom>
          <a:ln w="63500">
            <a:solidFill>
              <a:srgbClr val="181D2D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348" name="Shape 348"/>
          <p:cNvSpPr/>
          <p:nvPr/>
        </p:nvSpPr>
        <p:spPr>
          <a:xfrm>
            <a:off x="6155913" y="1267455"/>
            <a:ext cx="2033057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914400">
              <a:defRPr sz="4000" spc="375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2000"/>
              <a:t>H2O Cluster</a:t>
            </a:r>
          </a:p>
        </p:txBody>
      </p:sp>
      <p:sp>
        <p:nvSpPr>
          <p:cNvPr id="349" name="Shape 349"/>
          <p:cNvSpPr/>
          <p:nvPr/>
        </p:nvSpPr>
        <p:spPr>
          <a:xfrm>
            <a:off x="5344721" y="1954522"/>
            <a:ext cx="630945" cy="4083946"/>
          </a:xfrm>
          <a:prstGeom prst="rect">
            <a:avLst/>
          </a:prstGeom>
          <a:solidFill>
            <a:srgbClr val="FBE91F"/>
          </a:solidFill>
          <a:ln w="63500">
            <a:solidFill>
              <a:srgbClr val="000000"/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1250"/>
              <a:t>REST/ JSON</a:t>
            </a:r>
          </a:p>
        </p:txBody>
      </p:sp>
      <p:grpSp>
        <p:nvGrpSpPr>
          <p:cNvPr id="354" name="Group 354"/>
          <p:cNvGrpSpPr/>
          <p:nvPr/>
        </p:nvGrpSpPr>
        <p:grpSpPr>
          <a:xfrm>
            <a:off x="144360" y="5571106"/>
            <a:ext cx="4466633" cy="976710"/>
            <a:chOff x="0" y="0"/>
            <a:chExt cx="8933264" cy="1953418"/>
          </a:xfrm>
        </p:grpSpPr>
        <p:sp>
          <p:nvSpPr>
            <p:cNvPr id="350" name="Shape 350"/>
            <p:cNvSpPr/>
            <p:nvPr/>
          </p:nvSpPr>
          <p:spPr>
            <a:xfrm>
              <a:off x="0" y="193130"/>
              <a:ext cx="8933265" cy="1546685"/>
            </a:xfrm>
            <a:prstGeom prst="roundRect">
              <a:avLst>
                <a:gd name="adj" fmla="val 19837"/>
              </a:avLst>
            </a:prstGeom>
            <a:solidFill>
              <a:srgbClr val="C4C4C4"/>
            </a:solidFill>
            <a:ln w="25400" cap="flat">
              <a:solidFill>
                <a:srgbClr val="59595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/>
            <a:p>
              <a:pPr lvl="1" indent="228600">
                <a:defRPr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sz="900"/>
                <a:t>Local</a:t>
              </a:r>
            </a:p>
            <a:p>
              <a:pPr lvl="1" indent="228600">
                <a:defRPr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sz="900"/>
                <a:t>Machine</a:t>
              </a:r>
            </a:p>
          </p:txBody>
        </p:sp>
        <p:pic>
          <p:nvPicPr>
            <p:cNvPr id="351" name="image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581736" y="108933"/>
              <a:ext cx="1738350" cy="17383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09652" y="192065"/>
              <a:ext cx="1572084" cy="157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3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705098" y="0"/>
              <a:ext cx="1953420" cy="1953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6084" y="1495596"/>
            <a:ext cx="4787520" cy="4292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1" name="Group 361"/>
          <p:cNvGrpSpPr/>
          <p:nvPr/>
        </p:nvGrpSpPr>
        <p:grpSpPr>
          <a:xfrm>
            <a:off x="-16084" y="618384"/>
            <a:ext cx="1625601" cy="1625601"/>
            <a:chOff x="0" y="0"/>
            <a:chExt cx="3251200" cy="3251200"/>
          </a:xfrm>
        </p:grpSpPr>
        <p:sp>
          <p:nvSpPr>
            <p:cNvPr id="356" name="Shape 356"/>
            <p:cNvSpPr/>
            <p:nvPr/>
          </p:nvSpPr>
          <p:spPr>
            <a:xfrm>
              <a:off x="1117600" y="431800"/>
              <a:ext cx="1016000" cy="16019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 sz="900"/>
            </a:p>
          </p:txBody>
        </p:sp>
        <p:sp>
          <p:nvSpPr>
            <p:cNvPr id="357" name="Shape 357"/>
            <p:cNvSpPr/>
            <p:nvPr/>
          </p:nvSpPr>
          <p:spPr>
            <a:xfrm>
              <a:off x="839456" y="2033714"/>
              <a:ext cx="1572288" cy="9990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 sz="900"/>
            </a:p>
          </p:txBody>
        </p:sp>
        <p:grpSp>
          <p:nvGrpSpPr>
            <p:cNvPr id="360" name="Group 360"/>
            <p:cNvGrpSpPr/>
            <p:nvPr/>
          </p:nvGrpSpPr>
          <p:grpSpPr>
            <a:xfrm>
              <a:off x="0" y="0"/>
              <a:ext cx="3251200" cy="3251200"/>
              <a:chOff x="0" y="0"/>
              <a:chExt cx="3251200" cy="3251200"/>
            </a:xfrm>
          </p:grpSpPr>
          <p:pic>
            <p:nvPicPr>
              <p:cNvPr id="358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3251200" cy="3251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59" name="Shape 359"/>
              <p:cNvSpPr/>
              <p:nvPr/>
            </p:nvSpPr>
            <p:spPr>
              <a:xfrm>
                <a:off x="1292704" y="2178668"/>
                <a:ext cx="665793" cy="665793"/>
              </a:xfrm>
              <a:prstGeom prst="ellipse">
                <a:avLst/>
              </a:prstGeom>
              <a:solidFill>
                <a:srgbClr val="FBE91F"/>
              </a:solidFill>
              <a:ln w="50800" cap="flat">
                <a:solidFill>
                  <a:srgbClr val="181D2D"/>
                </a:solidFill>
                <a:prstDash val="solid"/>
                <a:miter lim="400000"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20" tIns="45720" rIns="45720" bIns="45720" numCol="1" anchor="ctr">
                <a:noAutofit/>
              </a:bodyPr>
              <a:lstStyle>
                <a:lvl1pPr algn="ctr">
                  <a:defRPr sz="1500" b="1"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sz="750"/>
                  <a:t>H2O</a:t>
                </a:r>
              </a:p>
            </p:txBody>
          </p:sp>
        </p:grpSp>
      </p:grpSp>
      <p:sp>
        <p:nvSpPr>
          <p:cNvPr id="362" name="Shape 362"/>
          <p:cNvSpPr/>
          <p:nvPr/>
        </p:nvSpPr>
        <p:spPr>
          <a:xfrm>
            <a:off x="3544411" y="3281415"/>
            <a:ext cx="3816047" cy="1"/>
          </a:xfrm>
          <a:prstGeom prst="line">
            <a:avLst/>
          </a:prstGeom>
          <a:ln w="63500">
            <a:solidFill>
              <a:srgbClr val="477998"/>
            </a:solidFill>
            <a:custDash>
              <a:ds d="600000" sp="600000"/>
            </a:custDash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grpSp>
        <p:nvGrpSpPr>
          <p:cNvPr id="365" name="Group 365"/>
          <p:cNvGrpSpPr/>
          <p:nvPr/>
        </p:nvGrpSpPr>
        <p:grpSpPr>
          <a:xfrm>
            <a:off x="7360456" y="2670266"/>
            <a:ext cx="1623126" cy="1517468"/>
            <a:chOff x="0" y="0"/>
            <a:chExt cx="3246251" cy="3034934"/>
          </a:xfrm>
        </p:grpSpPr>
        <p:pic>
          <p:nvPicPr>
            <p:cNvPr id="363" name="noun_691214_cc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15254" t="7304" r="15254" b="23063"/>
            <a:stretch>
              <a:fillRect/>
            </a:stretch>
          </p:blipFill>
          <p:spPr>
            <a:xfrm>
              <a:off x="0" y="100310"/>
              <a:ext cx="2928698" cy="2934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4" name="Shape 364"/>
            <p:cNvSpPr/>
            <p:nvPr/>
          </p:nvSpPr>
          <p:spPr>
            <a:xfrm>
              <a:off x="1704094" y="0"/>
              <a:ext cx="1542158" cy="1542158"/>
            </a:xfrm>
            <a:prstGeom prst="ellipse">
              <a:avLst/>
            </a:prstGeom>
            <a:solidFill>
              <a:srgbClr val="FBE91F"/>
            </a:solidFill>
            <a:ln w="50800" cap="flat">
              <a:solidFill>
                <a:srgbClr val="181D2D"/>
              </a:solidFill>
              <a:prstDash val="solid"/>
              <a:miter lim="400000"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20" tIns="45720" rIns="45720" bIns="45720" numCol="1" anchor="ctr">
              <a:noAutofit/>
            </a:bodyPr>
            <a:lstStyle>
              <a:lvl1pPr algn="ctr">
                <a:defRPr sz="4000" b="1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sz="2000"/>
                <a:t>H2O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40389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5721666" y="876799"/>
            <a:ext cx="14517" cy="5479551"/>
          </a:xfrm>
          <a:prstGeom prst="line">
            <a:avLst/>
          </a:prstGeom>
          <a:ln w="63500">
            <a:solidFill>
              <a:srgbClr val="181D2D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369" name="Shape 369"/>
          <p:cNvSpPr/>
          <p:nvPr/>
        </p:nvSpPr>
        <p:spPr>
          <a:xfrm>
            <a:off x="6155913" y="1267455"/>
            <a:ext cx="2033057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914400">
              <a:defRPr sz="4000" spc="375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2000"/>
              <a:t>H2O Cluster</a:t>
            </a:r>
          </a:p>
        </p:txBody>
      </p:sp>
      <p:sp>
        <p:nvSpPr>
          <p:cNvPr id="370" name="Shape 370"/>
          <p:cNvSpPr/>
          <p:nvPr/>
        </p:nvSpPr>
        <p:spPr>
          <a:xfrm>
            <a:off x="5344721" y="1954522"/>
            <a:ext cx="630945" cy="4083946"/>
          </a:xfrm>
          <a:prstGeom prst="rect">
            <a:avLst/>
          </a:prstGeom>
          <a:solidFill>
            <a:srgbClr val="FBE91F"/>
          </a:solidFill>
          <a:ln w="63500">
            <a:solidFill>
              <a:srgbClr val="000000"/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1250"/>
              <a:t>REST/ JSON</a:t>
            </a:r>
          </a:p>
        </p:txBody>
      </p:sp>
      <p:grpSp>
        <p:nvGrpSpPr>
          <p:cNvPr id="375" name="Group 375"/>
          <p:cNvGrpSpPr/>
          <p:nvPr/>
        </p:nvGrpSpPr>
        <p:grpSpPr>
          <a:xfrm>
            <a:off x="144360" y="5571106"/>
            <a:ext cx="4466633" cy="976710"/>
            <a:chOff x="0" y="0"/>
            <a:chExt cx="8933264" cy="1953418"/>
          </a:xfrm>
        </p:grpSpPr>
        <p:sp>
          <p:nvSpPr>
            <p:cNvPr id="371" name="Shape 371"/>
            <p:cNvSpPr/>
            <p:nvPr/>
          </p:nvSpPr>
          <p:spPr>
            <a:xfrm>
              <a:off x="0" y="193130"/>
              <a:ext cx="8933265" cy="1546685"/>
            </a:xfrm>
            <a:prstGeom prst="roundRect">
              <a:avLst>
                <a:gd name="adj" fmla="val 19837"/>
              </a:avLst>
            </a:prstGeom>
            <a:solidFill>
              <a:srgbClr val="C4C4C4"/>
            </a:solidFill>
            <a:ln w="25400" cap="flat">
              <a:solidFill>
                <a:srgbClr val="59595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/>
            <a:p>
              <a:pPr lvl="1" indent="228600">
                <a:defRPr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sz="900"/>
                <a:t>Local</a:t>
              </a:r>
            </a:p>
            <a:p>
              <a:pPr lvl="1" indent="228600">
                <a:defRPr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sz="900"/>
                <a:t>Machine</a:t>
              </a:r>
            </a:p>
          </p:txBody>
        </p:sp>
        <p:pic>
          <p:nvPicPr>
            <p:cNvPr id="372" name="image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581736" y="108933"/>
              <a:ext cx="1738350" cy="17383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3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09652" y="192065"/>
              <a:ext cx="1572084" cy="157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4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705098" y="0"/>
              <a:ext cx="1953420" cy="1953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7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6084" y="1495596"/>
            <a:ext cx="4787520" cy="4292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2" name="Group 382"/>
          <p:cNvGrpSpPr/>
          <p:nvPr/>
        </p:nvGrpSpPr>
        <p:grpSpPr>
          <a:xfrm>
            <a:off x="-16084" y="618384"/>
            <a:ext cx="1625601" cy="1625601"/>
            <a:chOff x="0" y="0"/>
            <a:chExt cx="3251200" cy="3251200"/>
          </a:xfrm>
        </p:grpSpPr>
        <p:sp>
          <p:nvSpPr>
            <p:cNvPr id="377" name="Shape 377"/>
            <p:cNvSpPr/>
            <p:nvPr/>
          </p:nvSpPr>
          <p:spPr>
            <a:xfrm>
              <a:off x="1117600" y="431800"/>
              <a:ext cx="1016000" cy="16019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 sz="900"/>
            </a:p>
          </p:txBody>
        </p:sp>
        <p:sp>
          <p:nvSpPr>
            <p:cNvPr id="378" name="Shape 378"/>
            <p:cNvSpPr/>
            <p:nvPr/>
          </p:nvSpPr>
          <p:spPr>
            <a:xfrm>
              <a:off x="839456" y="2033714"/>
              <a:ext cx="1572288" cy="9990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 sz="900"/>
            </a:p>
          </p:txBody>
        </p:sp>
        <p:grpSp>
          <p:nvGrpSpPr>
            <p:cNvPr id="381" name="Group 381"/>
            <p:cNvGrpSpPr/>
            <p:nvPr/>
          </p:nvGrpSpPr>
          <p:grpSpPr>
            <a:xfrm>
              <a:off x="0" y="0"/>
              <a:ext cx="3251200" cy="3251200"/>
              <a:chOff x="0" y="0"/>
              <a:chExt cx="3251200" cy="3251200"/>
            </a:xfrm>
          </p:grpSpPr>
          <p:pic>
            <p:nvPicPr>
              <p:cNvPr id="379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3251200" cy="3251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0" name="Shape 380"/>
              <p:cNvSpPr/>
              <p:nvPr/>
            </p:nvSpPr>
            <p:spPr>
              <a:xfrm>
                <a:off x="1292704" y="2178668"/>
                <a:ext cx="665793" cy="665793"/>
              </a:xfrm>
              <a:prstGeom prst="ellipse">
                <a:avLst/>
              </a:prstGeom>
              <a:solidFill>
                <a:srgbClr val="FBE91F"/>
              </a:solidFill>
              <a:ln w="50800" cap="flat">
                <a:solidFill>
                  <a:srgbClr val="181D2D"/>
                </a:solidFill>
                <a:prstDash val="solid"/>
                <a:miter lim="400000"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20" tIns="45720" rIns="45720" bIns="45720" numCol="1" anchor="ctr">
                <a:noAutofit/>
              </a:bodyPr>
              <a:lstStyle>
                <a:lvl1pPr algn="ctr">
                  <a:defRPr sz="1500" b="1"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sz="750"/>
                  <a:t>H2O</a:t>
                </a:r>
              </a:p>
            </p:txBody>
          </p:sp>
        </p:grpSp>
      </p:grpSp>
      <p:pic>
        <p:nvPicPr>
          <p:cNvPr id="383" name="image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14210" y="1938647"/>
            <a:ext cx="10541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14210" y="2975600"/>
            <a:ext cx="10541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image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14210" y="5083800"/>
            <a:ext cx="1054101" cy="1054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06263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/>
        </p:nvSpPr>
        <p:spPr>
          <a:xfrm>
            <a:off x="6155913" y="1954705"/>
            <a:ext cx="5795781" cy="987691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6155912" y="3008805"/>
            <a:ext cx="5795783" cy="987691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6155913" y="5117005"/>
            <a:ext cx="5797372" cy="987690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6409913" y="2307486"/>
            <a:ext cx="621965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500"/>
              <a:t>JVM 1</a:t>
            </a:r>
          </a:p>
        </p:txBody>
      </p:sp>
      <p:sp>
        <p:nvSpPr>
          <p:cNvPr id="392" name="Shape 392"/>
          <p:cNvSpPr/>
          <p:nvPr/>
        </p:nvSpPr>
        <p:spPr>
          <a:xfrm>
            <a:off x="6409913" y="3361586"/>
            <a:ext cx="621965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500"/>
              <a:t>JVM 2</a:t>
            </a:r>
          </a:p>
        </p:txBody>
      </p:sp>
      <p:sp>
        <p:nvSpPr>
          <p:cNvPr id="393" name="Shape 393"/>
          <p:cNvSpPr/>
          <p:nvPr/>
        </p:nvSpPr>
        <p:spPr>
          <a:xfrm>
            <a:off x="6409913" y="5469786"/>
            <a:ext cx="665247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500"/>
              <a:t>JVM N</a:t>
            </a:r>
          </a:p>
        </p:txBody>
      </p:sp>
      <p:pic>
        <p:nvPicPr>
          <p:cNvPr id="394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6214210" y="1938647"/>
            <a:ext cx="10541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6214210" y="2975600"/>
            <a:ext cx="10541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6214210" y="5083800"/>
            <a:ext cx="1054101" cy="1054101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Shape 397"/>
          <p:cNvSpPr/>
          <p:nvPr/>
        </p:nvSpPr>
        <p:spPr>
          <a:xfrm>
            <a:off x="5721666" y="876799"/>
            <a:ext cx="34050" cy="5564215"/>
          </a:xfrm>
          <a:prstGeom prst="line">
            <a:avLst/>
          </a:prstGeom>
          <a:ln w="63500">
            <a:solidFill>
              <a:srgbClr val="181D2D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398" name="Shape 398"/>
          <p:cNvSpPr/>
          <p:nvPr/>
        </p:nvSpPr>
        <p:spPr>
          <a:xfrm>
            <a:off x="5344721" y="1954522"/>
            <a:ext cx="630945" cy="4083946"/>
          </a:xfrm>
          <a:prstGeom prst="rect">
            <a:avLst/>
          </a:prstGeom>
          <a:solidFill>
            <a:srgbClr val="FBE91F"/>
          </a:solidFill>
          <a:ln w="63500">
            <a:solidFill>
              <a:srgbClr val="000000"/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1250"/>
              <a:t>REST/ JSON</a:t>
            </a:r>
          </a:p>
        </p:txBody>
      </p:sp>
      <p:grpSp>
        <p:nvGrpSpPr>
          <p:cNvPr id="403" name="Group 403"/>
          <p:cNvGrpSpPr/>
          <p:nvPr/>
        </p:nvGrpSpPr>
        <p:grpSpPr>
          <a:xfrm>
            <a:off x="144360" y="5571106"/>
            <a:ext cx="4466633" cy="976710"/>
            <a:chOff x="0" y="0"/>
            <a:chExt cx="8933264" cy="1953418"/>
          </a:xfrm>
        </p:grpSpPr>
        <p:sp>
          <p:nvSpPr>
            <p:cNvPr id="399" name="Shape 399"/>
            <p:cNvSpPr/>
            <p:nvPr/>
          </p:nvSpPr>
          <p:spPr>
            <a:xfrm>
              <a:off x="0" y="193130"/>
              <a:ext cx="8933265" cy="1546685"/>
            </a:xfrm>
            <a:prstGeom prst="roundRect">
              <a:avLst>
                <a:gd name="adj" fmla="val 19837"/>
              </a:avLst>
            </a:prstGeom>
            <a:solidFill>
              <a:srgbClr val="C4C4C4"/>
            </a:solidFill>
            <a:ln w="25400" cap="flat">
              <a:solidFill>
                <a:srgbClr val="59595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/>
            <a:p>
              <a:pPr lvl="1" indent="228600">
                <a:defRPr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sz="900"/>
                <a:t>Local</a:t>
              </a:r>
            </a:p>
            <a:p>
              <a:pPr lvl="1" indent="228600">
                <a:defRPr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sz="900"/>
                <a:t>Machine</a:t>
              </a:r>
            </a:p>
          </p:txBody>
        </p:sp>
        <p:pic>
          <p:nvPicPr>
            <p:cNvPr id="400" name="image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81736" y="108933"/>
              <a:ext cx="1738350" cy="17383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1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009652" y="192065"/>
              <a:ext cx="1572084" cy="157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2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705098" y="0"/>
              <a:ext cx="1953420" cy="1953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4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16084" y="1495596"/>
            <a:ext cx="4787520" cy="4292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0" name="Group 410"/>
          <p:cNvGrpSpPr/>
          <p:nvPr/>
        </p:nvGrpSpPr>
        <p:grpSpPr>
          <a:xfrm>
            <a:off x="-16084" y="618384"/>
            <a:ext cx="1625601" cy="1625601"/>
            <a:chOff x="0" y="0"/>
            <a:chExt cx="3251200" cy="3251200"/>
          </a:xfrm>
        </p:grpSpPr>
        <p:sp>
          <p:nvSpPr>
            <p:cNvPr id="405" name="Shape 405"/>
            <p:cNvSpPr/>
            <p:nvPr/>
          </p:nvSpPr>
          <p:spPr>
            <a:xfrm>
              <a:off x="1117600" y="431800"/>
              <a:ext cx="1016000" cy="16019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 sz="900"/>
            </a:p>
          </p:txBody>
        </p:sp>
        <p:sp>
          <p:nvSpPr>
            <p:cNvPr id="406" name="Shape 406"/>
            <p:cNvSpPr/>
            <p:nvPr/>
          </p:nvSpPr>
          <p:spPr>
            <a:xfrm>
              <a:off x="839456" y="2033714"/>
              <a:ext cx="1572288" cy="9990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 sz="900"/>
            </a:p>
          </p:txBody>
        </p:sp>
        <p:grpSp>
          <p:nvGrpSpPr>
            <p:cNvPr id="409" name="Group 409"/>
            <p:cNvGrpSpPr/>
            <p:nvPr/>
          </p:nvGrpSpPr>
          <p:grpSpPr>
            <a:xfrm>
              <a:off x="0" y="0"/>
              <a:ext cx="3251200" cy="3251200"/>
              <a:chOff x="0" y="0"/>
              <a:chExt cx="3251200" cy="3251200"/>
            </a:xfrm>
          </p:grpSpPr>
          <p:pic>
            <p:nvPicPr>
              <p:cNvPr id="407" name="pasted-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3251200" cy="3251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08" name="Shape 408"/>
              <p:cNvSpPr/>
              <p:nvPr/>
            </p:nvSpPr>
            <p:spPr>
              <a:xfrm>
                <a:off x="1292704" y="2178668"/>
                <a:ext cx="665793" cy="665793"/>
              </a:xfrm>
              <a:prstGeom prst="ellipse">
                <a:avLst/>
              </a:prstGeom>
              <a:solidFill>
                <a:srgbClr val="FBE91F"/>
              </a:solidFill>
              <a:ln w="50800" cap="flat">
                <a:solidFill>
                  <a:srgbClr val="181D2D"/>
                </a:solidFill>
                <a:prstDash val="solid"/>
                <a:miter lim="400000"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20" tIns="45720" rIns="45720" bIns="45720" numCol="1" anchor="ctr">
                <a:noAutofit/>
              </a:bodyPr>
              <a:lstStyle>
                <a:lvl1pPr algn="ctr">
                  <a:defRPr sz="1500" b="1"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sz="750"/>
                  <a:t>H2O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997631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6155913" y="1954705"/>
            <a:ext cx="5795781" cy="987691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6155912" y="3008805"/>
            <a:ext cx="5795783" cy="987691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6155913" y="5117005"/>
            <a:ext cx="5797372" cy="987690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6409913" y="2307486"/>
            <a:ext cx="621965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500"/>
              <a:t>JVM 1</a:t>
            </a:r>
          </a:p>
        </p:txBody>
      </p:sp>
      <p:sp>
        <p:nvSpPr>
          <p:cNvPr id="417" name="Shape 417"/>
          <p:cNvSpPr/>
          <p:nvPr/>
        </p:nvSpPr>
        <p:spPr>
          <a:xfrm>
            <a:off x="6409913" y="3361586"/>
            <a:ext cx="621965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500"/>
              <a:t>JVM 2</a:t>
            </a:r>
          </a:p>
        </p:txBody>
      </p:sp>
      <p:sp>
        <p:nvSpPr>
          <p:cNvPr id="418" name="Shape 418"/>
          <p:cNvSpPr/>
          <p:nvPr/>
        </p:nvSpPr>
        <p:spPr>
          <a:xfrm>
            <a:off x="6409913" y="5469786"/>
            <a:ext cx="665247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500"/>
              <a:t>JVM N</a:t>
            </a:r>
          </a:p>
        </p:txBody>
      </p:sp>
      <p:sp>
        <p:nvSpPr>
          <p:cNvPr id="419" name="Shape 419"/>
          <p:cNvSpPr/>
          <p:nvPr/>
        </p:nvSpPr>
        <p:spPr>
          <a:xfrm>
            <a:off x="7458952" y="2023533"/>
            <a:ext cx="993759" cy="4012335"/>
          </a:xfrm>
          <a:prstGeom prst="rect">
            <a:avLst/>
          </a:pr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7510216" y="2081107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7510216" y="22717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7510216" y="24624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7510216" y="26531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7510216" y="313520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7510216" y="33258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7510216" y="35165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7510216" y="37072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7510216" y="524340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7510216" y="54340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7510216" y="56247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7510216" y="58154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8556924" y="2023533"/>
            <a:ext cx="993759" cy="4012335"/>
          </a:xfrm>
          <a:prstGeom prst="rect">
            <a:avLst/>
          </a:pr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8608187" y="2081107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8608187" y="22717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8608187" y="24624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8608187" y="26531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8608187" y="313520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8608187" y="33258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8608187" y="35165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8608187" y="37072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8608187" y="524340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8608187" y="54340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8608187" y="56247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8608187" y="58154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10752867" y="2023533"/>
            <a:ext cx="993759" cy="4012335"/>
          </a:xfrm>
          <a:prstGeom prst="rect">
            <a:avLst/>
          </a:pr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10804130" y="2081107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10804130" y="22717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10804130" y="24624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10804130" y="26531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10804130" y="313520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10804130" y="33258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10804130" y="35165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10804130" y="37072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10804130" y="524340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10804130" y="54340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56" name="Shape 456"/>
          <p:cNvSpPr/>
          <p:nvPr/>
        </p:nvSpPr>
        <p:spPr>
          <a:xfrm>
            <a:off x="10804130" y="56247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10804130" y="58154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458" name="Shape 458"/>
          <p:cNvSpPr/>
          <p:nvPr/>
        </p:nvSpPr>
        <p:spPr>
          <a:xfrm flipV="1">
            <a:off x="7955832" y="4041396"/>
            <a:ext cx="1" cy="1030709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59" name="Shape 459"/>
          <p:cNvSpPr/>
          <p:nvPr/>
        </p:nvSpPr>
        <p:spPr>
          <a:xfrm flipV="1">
            <a:off x="9053803" y="4041396"/>
            <a:ext cx="1" cy="1030709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60" name="Shape 460"/>
          <p:cNvSpPr/>
          <p:nvPr/>
        </p:nvSpPr>
        <p:spPr>
          <a:xfrm flipV="1">
            <a:off x="11249746" y="4041396"/>
            <a:ext cx="1" cy="1030709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61" name="Shape 461"/>
          <p:cNvSpPr/>
          <p:nvPr/>
        </p:nvSpPr>
        <p:spPr>
          <a:xfrm flipH="1">
            <a:off x="9693842" y="4511849"/>
            <a:ext cx="915865" cy="1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462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6214210" y="1938647"/>
            <a:ext cx="10541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6214210" y="2975600"/>
            <a:ext cx="10541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image4.png"/>
          <p:cNvPicPr>
            <a:picLocks noChangeAspect="1"/>
          </p:cNvPicPr>
          <p:nvPr/>
        </p:nvPicPr>
        <p:blipFill>
          <a:blip r:embed="rId2">
            <a:alphaModFix amt="29621"/>
            <a:extLst/>
          </a:blip>
          <a:stretch>
            <a:fillRect/>
          </a:stretch>
        </p:blipFill>
        <p:spPr>
          <a:xfrm>
            <a:off x="6214210" y="5083800"/>
            <a:ext cx="1054101" cy="1054101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Shape 465"/>
          <p:cNvSpPr/>
          <p:nvPr/>
        </p:nvSpPr>
        <p:spPr>
          <a:xfrm flipH="1">
            <a:off x="5675803" y="876799"/>
            <a:ext cx="45863" cy="5479551"/>
          </a:xfrm>
          <a:prstGeom prst="line">
            <a:avLst/>
          </a:prstGeom>
          <a:ln w="63500">
            <a:solidFill>
              <a:srgbClr val="181D2D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466" name="Shape 466"/>
          <p:cNvSpPr/>
          <p:nvPr/>
        </p:nvSpPr>
        <p:spPr>
          <a:xfrm>
            <a:off x="6155913" y="1267455"/>
            <a:ext cx="2033057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914400">
              <a:defRPr sz="4000" spc="375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2000"/>
              <a:t>H2O Cluster</a:t>
            </a:r>
          </a:p>
        </p:txBody>
      </p:sp>
      <p:sp>
        <p:nvSpPr>
          <p:cNvPr id="467" name="Shape 467"/>
          <p:cNvSpPr/>
          <p:nvPr/>
        </p:nvSpPr>
        <p:spPr>
          <a:xfrm>
            <a:off x="5344721" y="1954522"/>
            <a:ext cx="630945" cy="4083946"/>
          </a:xfrm>
          <a:prstGeom prst="rect">
            <a:avLst/>
          </a:prstGeom>
          <a:solidFill>
            <a:srgbClr val="FBE91F"/>
          </a:solidFill>
          <a:ln w="63500">
            <a:solidFill>
              <a:srgbClr val="000000"/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1250"/>
              <a:t>REST/ JSON</a:t>
            </a:r>
          </a:p>
        </p:txBody>
      </p:sp>
      <p:grpSp>
        <p:nvGrpSpPr>
          <p:cNvPr id="472" name="Group 472"/>
          <p:cNvGrpSpPr/>
          <p:nvPr/>
        </p:nvGrpSpPr>
        <p:grpSpPr>
          <a:xfrm>
            <a:off x="144360" y="5571106"/>
            <a:ext cx="4466633" cy="976710"/>
            <a:chOff x="0" y="0"/>
            <a:chExt cx="8933264" cy="1953418"/>
          </a:xfrm>
        </p:grpSpPr>
        <p:sp>
          <p:nvSpPr>
            <p:cNvPr id="468" name="Shape 468"/>
            <p:cNvSpPr/>
            <p:nvPr/>
          </p:nvSpPr>
          <p:spPr>
            <a:xfrm>
              <a:off x="0" y="193130"/>
              <a:ext cx="8933265" cy="1546685"/>
            </a:xfrm>
            <a:prstGeom prst="roundRect">
              <a:avLst>
                <a:gd name="adj" fmla="val 19837"/>
              </a:avLst>
            </a:prstGeom>
            <a:solidFill>
              <a:srgbClr val="C4C4C4"/>
            </a:solidFill>
            <a:ln w="25400" cap="flat">
              <a:solidFill>
                <a:srgbClr val="59595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/>
            <a:p>
              <a:pPr lvl="1" indent="228600">
                <a:defRPr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sz="900"/>
                <a:t>Local</a:t>
              </a:r>
            </a:p>
            <a:p>
              <a:pPr lvl="1" indent="228600">
                <a:defRPr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sz="900"/>
                <a:t>Machine</a:t>
              </a:r>
            </a:p>
          </p:txBody>
        </p:sp>
        <p:pic>
          <p:nvPicPr>
            <p:cNvPr id="469" name="image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81736" y="108933"/>
              <a:ext cx="1738350" cy="17383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0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009652" y="192065"/>
              <a:ext cx="1572084" cy="157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1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705098" y="0"/>
              <a:ext cx="1953420" cy="1953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7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16084" y="1495596"/>
            <a:ext cx="4787520" cy="4292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9" name="Group 479"/>
          <p:cNvGrpSpPr/>
          <p:nvPr/>
        </p:nvGrpSpPr>
        <p:grpSpPr>
          <a:xfrm>
            <a:off x="-16084" y="618384"/>
            <a:ext cx="1625601" cy="1625601"/>
            <a:chOff x="0" y="0"/>
            <a:chExt cx="3251200" cy="3251200"/>
          </a:xfrm>
        </p:grpSpPr>
        <p:sp>
          <p:nvSpPr>
            <p:cNvPr id="474" name="Shape 474"/>
            <p:cNvSpPr/>
            <p:nvPr/>
          </p:nvSpPr>
          <p:spPr>
            <a:xfrm>
              <a:off x="1117600" y="431800"/>
              <a:ext cx="1016000" cy="16019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 sz="900"/>
            </a:p>
          </p:txBody>
        </p:sp>
        <p:sp>
          <p:nvSpPr>
            <p:cNvPr id="475" name="Shape 475"/>
            <p:cNvSpPr/>
            <p:nvPr/>
          </p:nvSpPr>
          <p:spPr>
            <a:xfrm>
              <a:off x="839456" y="2033714"/>
              <a:ext cx="1572288" cy="9990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 sz="900"/>
            </a:p>
          </p:txBody>
        </p:sp>
        <p:grpSp>
          <p:nvGrpSpPr>
            <p:cNvPr id="478" name="Group 478"/>
            <p:cNvGrpSpPr/>
            <p:nvPr/>
          </p:nvGrpSpPr>
          <p:grpSpPr>
            <a:xfrm>
              <a:off x="0" y="0"/>
              <a:ext cx="3251200" cy="3251200"/>
              <a:chOff x="0" y="0"/>
              <a:chExt cx="3251200" cy="3251200"/>
            </a:xfrm>
          </p:grpSpPr>
          <p:pic>
            <p:nvPicPr>
              <p:cNvPr id="476" name="pasted-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3251200" cy="3251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77" name="Shape 477"/>
              <p:cNvSpPr/>
              <p:nvPr/>
            </p:nvSpPr>
            <p:spPr>
              <a:xfrm>
                <a:off x="1292704" y="2178668"/>
                <a:ext cx="665793" cy="665793"/>
              </a:xfrm>
              <a:prstGeom prst="ellipse">
                <a:avLst/>
              </a:prstGeom>
              <a:solidFill>
                <a:srgbClr val="FBE91F"/>
              </a:solidFill>
              <a:ln w="50800" cap="flat">
                <a:solidFill>
                  <a:srgbClr val="181D2D"/>
                </a:solidFill>
                <a:prstDash val="solid"/>
                <a:miter lim="400000"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20" tIns="45720" rIns="45720" bIns="45720" numCol="1" anchor="ctr">
                <a:noAutofit/>
              </a:bodyPr>
              <a:lstStyle>
                <a:lvl1pPr algn="ctr">
                  <a:defRPr sz="1500" b="1"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sz="750"/>
                  <a:t>H2O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28681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/>
        </p:nvSpPr>
        <p:spPr>
          <a:xfrm>
            <a:off x="10752867" y="2023533"/>
            <a:ext cx="993759" cy="4012335"/>
          </a:xfrm>
          <a:prstGeom prst="rect">
            <a:avLst/>
          </a:pr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10804130" y="2081107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10804130" y="22717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0804130" y="24624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10804130" y="26531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0804130" y="313520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10804130" y="33258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0804130" y="35165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10804130" y="3707215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10804130" y="524340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10804130" y="54340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10804130" y="56247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10804130" y="58154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grpSp>
        <p:nvGrpSpPr>
          <p:cNvPr id="86" name="Group 472"/>
          <p:cNvGrpSpPr/>
          <p:nvPr/>
        </p:nvGrpSpPr>
        <p:grpSpPr>
          <a:xfrm>
            <a:off x="144360" y="5571106"/>
            <a:ext cx="4466633" cy="976710"/>
            <a:chOff x="0" y="0"/>
            <a:chExt cx="8933264" cy="1953418"/>
          </a:xfrm>
        </p:grpSpPr>
        <p:sp>
          <p:nvSpPr>
            <p:cNvPr id="87" name="Shape 468"/>
            <p:cNvSpPr/>
            <p:nvPr/>
          </p:nvSpPr>
          <p:spPr>
            <a:xfrm>
              <a:off x="0" y="193130"/>
              <a:ext cx="8933265" cy="1546685"/>
            </a:xfrm>
            <a:prstGeom prst="roundRect">
              <a:avLst>
                <a:gd name="adj" fmla="val 19837"/>
              </a:avLst>
            </a:prstGeom>
            <a:solidFill>
              <a:srgbClr val="C4C4C4"/>
            </a:solidFill>
            <a:ln w="25400" cap="flat">
              <a:solidFill>
                <a:srgbClr val="59595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/>
            <a:p>
              <a:pPr lvl="1" indent="228600">
                <a:defRPr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sz="900"/>
                <a:t>Local</a:t>
              </a:r>
            </a:p>
            <a:p>
              <a:pPr lvl="1" indent="228600">
                <a:defRPr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sz="900"/>
                <a:t>Machine</a:t>
              </a:r>
            </a:p>
          </p:txBody>
        </p:sp>
        <p:pic>
          <p:nvPicPr>
            <p:cNvPr id="88" name="image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81736" y="108933"/>
              <a:ext cx="1738350" cy="17383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009652" y="192065"/>
              <a:ext cx="1572084" cy="157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705098" y="0"/>
              <a:ext cx="1953420" cy="1953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16084" y="1495596"/>
            <a:ext cx="4787520" cy="4292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4" name="Group 479"/>
          <p:cNvGrpSpPr/>
          <p:nvPr/>
        </p:nvGrpSpPr>
        <p:grpSpPr>
          <a:xfrm>
            <a:off x="-16084" y="618384"/>
            <a:ext cx="1625601" cy="1625601"/>
            <a:chOff x="0" y="0"/>
            <a:chExt cx="3251200" cy="3251200"/>
          </a:xfrm>
        </p:grpSpPr>
        <p:sp>
          <p:nvSpPr>
            <p:cNvPr id="95" name="Shape 474"/>
            <p:cNvSpPr/>
            <p:nvPr/>
          </p:nvSpPr>
          <p:spPr>
            <a:xfrm>
              <a:off x="1117600" y="431800"/>
              <a:ext cx="1016000" cy="16019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 sz="900"/>
            </a:p>
          </p:txBody>
        </p:sp>
        <p:sp>
          <p:nvSpPr>
            <p:cNvPr id="96" name="Shape 475"/>
            <p:cNvSpPr/>
            <p:nvPr/>
          </p:nvSpPr>
          <p:spPr>
            <a:xfrm>
              <a:off x="839456" y="2033714"/>
              <a:ext cx="1572288" cy="9990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 sz="900"/>
            </a:p>
          </p:txBody>
        </p:sp>
        <p:grpSp>
          <p:nvGrpSpPr>
            <p:cNvPr id="97" name="Group 478"/>
            <p:cNvGrpSpPr/>
            <p:nvPr/>
          </p:nvGrpSpPr>
          <p:grpSpPr>
            <a:xfrm>
              <a:off x="0" y="0"/>
              <a:ext cx="3251200" cy="3251200"/>
              <a:chOff x="0" y="0"/>
              <a:chExt cx="3251200" cy="3251200"/>
            </a:xfrm>
          </p:grpSpPr>
          <p:pic>
            <p:nvPicPr>
              <p:cNvPr id="98" name="pasted-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3251200" cy="3251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9" name="Shape 477"/>
              <p:cNvSpPr/>
              <p:nvPr/>
            </p:nvSpPr>
            <p:spPr>
              <a:xfrm>
                <a:off x="1292704" y="2178668"/>
                <a:ext cx="665793" cy="665793"/>
              </a:xfrm>
              <a:prstGeom prst="ellipse">
                <a:avLst/>
              </a:prstGeom>
              <a:solidFill>
                <a:srgbClr val="FBE91F"/>
              </a:solidFill>
              <a:ln w="50800" cap="flat">
                <a:solidFill>
                  <a:srgbClr val="181D2D"/>
                </a:solidFill>
                <a:prstDash val="solid"/>
                <a:miter lim="400000"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20" tIns="45720" rIns="45720" bIns="45720" numCol="1" anchor="ctr">
                <a:noAutofit/>
              </a:bodyPr>
              <a:lstStyle>
                <a:lvl1pPr algn="ctr">
                  <a:defRPr sz="1500" b="1"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sz="750"/>
                  <a:t>H2O</a:t>
                </a:r>
              </a:p>
            </p:txBody>
          </p:sp>
        </p:grpSp>
      </p:grpSp>
      <p:sp>
        <p:nvSpPr>
          <p:cNvPr id="100" name="Shape 413"/>
          <p:cNvSpPr/>
          <p:nvPr/>
        </p:nvSpPr>
        <p:spPr>
          <a:xfrm>
            <a:off x="6155913" y="1954705"/>
            <a:ext cx="5795781" cy="987691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01" name="Shape 414"/>
          <p:cNvSpPr/>
          <p:nvPr/>
        </p:nvSpPr>
        <p:spPr>
          <a:xfrm>
            <a:off x="6155912" y="3008805"/>
            <a:ext cx="5795783" cy="987691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02" name="Shape 415"/>
          <p:cNvSpPr/>
          <p:nvPr/>
        </p:nvSpPr>
        <p:spPr>
          <a:xfrm>
            <a:off x="6155913" y="5117005"/>
            <a:ext cx="5797372" cy="987690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03" name="Shape 416"/>
          <p:cNvSpPr/>
          <p:nvPr/>
        </p:nvSpPr>
        <p:spPr>
          <a:xfrm>
            <a:off x="6409913" y="2307486"/>
            <a:ext cx="621965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500"/>
              <a:t>JVM 1</a:t>
            </a:r>
          </a:p>
        </p:txBody>
      </p:sp>
      <p:sp>
        <p:nvSpPr>
          <p:cNvPr id="104" name="Shape 417"/>
          <p:cNvSpPr/>
          <p:nvPr/>
        </p:nvSpPr>
        <p:spPr>
          <a:xfrm>
            <a:off x="6409913" y="3361586"/>
            <a:ext cx="621965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500"/>
              <a:t>JVM 2</a:t>
            </a:r>
          </a:p>
        </p:txBody>
      </p:sp>
      <p:sp>
        <p:nvSpPr>
          <p:cNvPr id="105" name="Shape 418"/>
          <p:cNvSpPr/>
          <p:nvPr/>
        </p:nvSpPr>
        <p:spPr>
          <a:xfrm>
            <a:off x="6409913" y="5469786"/>
            <a:ext cx="665247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500"/>
              <a:t>JVM N</a:t>
            </a:r>
          </a:p>
        </p:txBody>
      </p:sp>
      <p:sp>
        <p:nvSpPr>
          <p:cNvPr id="106" name="Shape 419"/>
          <p:cNvSpPr/>
          <p:nvPr/>
        </p:nvSpPr>
        <p:spPr>
          <a:xfrm>
            <a:off x="7458952" y="2023533"/>
            <a:ext cx="993759" cy="4012335"/>
          </a:xfrm>
          <a:prstGeom prst="rect">
            <a:avLst/>
          </a:pr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07" name="Shape 420"/>
          <p:cNvSpPr/>
          <p:nvPr/>
        </p:nvSpPr>
        <p:spPr>
          <a:xfrm>
            <a:off x="7510216" y="2081107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08" name="Shape 421"/>
          <p:cNvSpPr/>
          <p:nvPr/>
        </p:nvSpPr>
        <p:spPr>
          <a:xfrm>
            <a:off x="7510216" y="22717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09" name="Shape 422"/>
          <p:cNvSpPr/>
          <p:nvPr/>
        </p:nvSpPr>
        <p:spPr>
          <a:xfrm>
            <a:off x="7510216" y="24624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10" name="Shape 423"/>
          <p:cNvSpPr/>
          <p:nvPr/>
        </p:nvSpPr>
        <p:spPr>
          <a:xfrm>
            <a:off x="7510216" y="26531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11" name="Shape 424"/>
          <p:cNvSpPr/>
          <p:nvPr/>
        </p:nvSpPr>
        <p:spPr>
          <a:xfrm>
            <a:off x="7510216" y="313520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12" name="Shape 425"/>
          <p:cNvSpPr/>
          <p:nvPr/>
        </p:nvSpPr>
        <p:spPr>
          <a:xfrm>
            <a:off x="7510216" y="33258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13" name="Shape 426"/>
          <p:cNvSpPr/>
          <p:nvPr/>
        </p:nvSpPr>
        <p:spPr>
          <a:xfrm>
            <a:off x="7510216" y="35165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14" name="Shape 427"/>
          <p:cNvSpPr/>
          <p:nvPr/>
        </p:nvSpPr>
        <p:spPr>
          <a:xfrm>
            <a:off x="7510216" y="37072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15" name="Shape 428"/>
          <p:cNvSpPr/>
          <p:nvPr/>
        </p:nvSpPr>
        <p:spPr>
          <a:xfrm>
            <a:off x="7510216" y="524340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16" name="Shape 429"/>
          <p:cNvSpPr/>
          <p:nvPr/>
        </p:nvSpPr>
        <p:spPr>
          <a:xfrm>
            <a:off x="7510216" y="54340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17" name="Shape 430"/>
          <p:cNvSpPr/>
          <p:nvPr/>
        </p:nvSpPr>
        <p:spPr>
          <a:xfrm>
            <a:off x="7510216" y="56247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18" name="Shape 431"/>
          <p:cNvSpPr/>
          <p:nvPr/>
        </p:nvSpPr>
        <p:spPr>
          <a:xfrm>
            <a:off x="7510216" y="58154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19" name="Shape 432"/>
          <p:cNvSpPr/>
          <p:nvPr/>
        </p:nvSpPr>
        <p:spPr>
          <a:xfrm>
            <a:off x="8556924" y="2023533"/>
            <a:ext cx="993759" cy="4012335"/>
          </a:xfrm>
          <a:prstGeom prst="rect">
            <a:avLst/>
          </a:pr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20" name="Shape 433"/>
          <p:cNvSpPr/>
          <p:nvPr/>
        </p:nvSpPr>
        <p:spPr>
          <a:xfrm>
            <a:off x="8608187" y="2081107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21" name="Shape 434"/>
          <p:cNvSpPr/>
          <p:nvPr/>
        </p:nvSpPr>
        <p:spPr>
          <a:xfrm>
            <a:off x="8608187" y="22717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22" name="Shape 435"/>
          <p:cNvSpPr/>
          <p:nvPr/>
        </p:nvSpPr>
        <p:spPr>
          <a:xfrm>
            <a:off x="8608187" y="24624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23" name="Shape 436"/>
          <p:cNvSpPr/>
          <p:nvPr/>
        </p:nvSpPr>
        <p:spPr>
          <a:xfrm>
            <a:off x="8608187" y="26531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24" name="Shape 437"/>
          <p:cNvSpPr/>
          <p:nvPr/>
        </p:nvSpPr>
        <p:spPr>
          <a:xfrm>
            <a:off x="8608187" y="313520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25" name="Shape 438"/>
          <p:cNvSpPr/>
          <p:nvPr/>
        </p:nvSpPr>
        <p:spPr>
          <a:xfrm>
            <a:off x="8608187" y="33258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26" name="Shape 439"/>
          <p:cNvSpPr/>
          <p:nvPr/>
        </p:nvSpPr>
        <p:spPr>
          <a:xfrm>
            <a:off x="8608187" y="35165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27" name="Shape 440"/>
          <p:cNvSpPr/>
          <p:nvPr/>
        </p:nvSpPr>
        <p:spPr>
          <a:xfrm>
            <a:off x="8608187" y="37072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28" name="Shape 441"/>
          <p:cNvSpPr/>
          <p:nvPr/>
        </p:nvSpPr>
        <p:spPr>
          <a:xfrm>
            <a:off x="8608187" y="524340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29" name="Shape 442"/>
          <p:cNvSpPr/>
          <p:nvPr/>
        </p:nvSpPr>
        <p:spPr>
          <a:xfrm>
            <a:off x="8608187" y="54340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30" name="Shape 443"/>
          <p:cNvSpPr/>
          <p:nvPr/>
        </p:nvSpPr>
        <p:spPr>
          <a:xfrm>
            <a:off x="8608187" y="56247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31" name="Shape 444"/>
          <p:cNvSpPr/>
          <p:nvPr/>
        </p:nvSpPr>
        <p:spPr>
          <a:xfrm>
            <a:off x="8608187" y="58154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32" name="Shape 445"/>
          <p:cNvSpPr/>
          <p:nvPr/>
        </p:nvSpPr>
        <p:spPr>
          <a:xfrm>
            <a:off x="10752867" y="2023533"/>
            <a:ext cx="993759" cy="4012335"/>
          </a:xfrm>
          <a:prstGeom prst="rect">
            <a:avLst/>
          </a:pr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33" name="Shape 446"/>
          <p:cNvSpPr/>
          <p:nvPr/>
        </p:nvSpPr>
        <p:spPr>
          <a:xfrm>
            <a:off x="10804130" y="2081107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34" name="Shape 447"/>
          <p:cNvSpPr/>
          <p:nvPr/>
        </p:nvSpPr>
        <p:spPr>
          <a:xfrm>
            <a:off x="10804130" y="22717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35" name="Shape 448"/>
          <p:cNvSpPr/>
          <p:nvPr/>
        </p:nvSpPr>
        <p:spPr>
          <a:xfrm>
            <a:off x="10804130" y="24624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36" name="Shape 449"/>
          <p:cNvSpPr/>
          <p:nvPr/>
        </p:nvSpPr>
        <p:spPr>
          <a:xfrm>
            <a:off x="10804130" y="26531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37" name="Shape 450"/>
          <p:cNvSpPr/>
          <p:nvPr/>
        </p:nvSpPr>
        <p:spPr>
          <a:xfrm>
            <a:off x="10804130" y="313520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38" name="Shape 451"/>
          <p:cNvSpPr/>
          <p:nvPr/>
        </p:nvSpPr>
        <p:spPr>
          <a:xfrm>
            <a:off x="10804130" y="33258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39" name="Shape 452"/>
          <p:cNvSpPr/>
          <p:nvPr/>
        </p:nvSpPr>
        <p:spPr>
          <a:xfrm>
            <a:off x="10804130" y="35165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40" name="Shape 453"/>
          <p:cNvSpPr/>
          <p:nvPr/>
        </p:nvSpPr>
        <p:spPr>
          <a:xfrm>
            <a:off x="10804130" y="37072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41" name="Shape 454"/>
          <p:cNvSpPr/>
          <p:nvPr/>
        </p:nvSpPr>
        <p:spPr>
          <a:xfrm>
            <a:off x="10804130" y="524340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42" name="Shape 455"/>
          <p:cNvSpPr/>
          <p:nvPr/>
        </p:nvSpPr>
        <p:spPr>
          <a:xfrm>
            <a:off x="10804130" y="54340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43" name="Shape 456"/>
          <p:cNvSpPr/>
          <p:nvPr/>
        </p:nvSpPr>
        <p:spPr>
          <a:xfrm>
            <a:off x="10804130" y="56247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44" name="Shape 457"/>
          <p:cNvSpPr/>
          <p:nvPr/>
        </p:nvSpPr>
        <p:spPr>
          <a:xfrm>
            <a:off x="10804130" y="58154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45" name="Shape 458"/>
          <p:cNvSpPr/>
          <p:nvPr/>
        </p:nvSpPr>
        <p:spPr>
          <a:xfrm flipV="1">
            <a:off x="7955832" y="4041396"/>
            <a:ext cx="1" cy="1030709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146" name="Shape 459"/>
          <p:cNvSpPr/>
          <p:nvPr/>
        </p:nvSpPr>
        <p:spPr>
          <a:xfrm flipV="1">
            <a:off x="9053803" y="4041396"/>
            <a:ext cx="1" cy="1030709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147" name="Shape 460"/>
          <p:cNvSpPr/>
          <p:nvPr/>
        </p:nvSpPr>
        <p:spPr>
          <a:xfrm flipV="1">
            <a:off x="11249746" y="4041396"/>
            <a:ext cx="1" cy="1030709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148" name="Shape 461"/>
          <p:cNvSpPr/>
          <p:nvPr/>
        </p:nvSpPr>
        <p:spPr>
          <a:xfrm flipH="1">
            <a:off x="9693842" y="4511849"/>
            <a:ext cx="915865" cy="1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149" name="image4.png"/>
          <p:cNvPicPr>
            <a:picLocks noChangeAspect="1"/>
          </p:cNvPicPr>
          <p:nvPr/>
        </p:nvPicPr>
        <p:blipFill>
          <a:blip r:embed="rId8">
            <a:alphaModFix amt="29621"/>
            <a:extLst/>
          </a:blip>
          <a:stretch>
            <a:fillRect/>
          </a:stretch>
        </p:blipFill>
        <p:spPr>
          <a:xfrm>
            <a:off x="6214210" y="1938647"/>
            <a:ext cx="10541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4.png"/>
          <p:cNvPicPr>
            <a:picLocks noChangeAspect="1"/>
          </p:cNvPicPr>
          <p:nvPr/>
        </p:nvPicPr>
        <p:blipFill>
          <a:blip r:embed="rId8">
            <a:alphaModFix amt="29621"/>
            <a:extLst/>
          </a:blip>
          <a:stretch>
            <a:fillRect/>
          </a:stretch>
        </p:blipFill>
        <p:spPr>
          <a:xfrm>
            <a:off x="6214210" y="2975600"/>
            <a:ext cx="10541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4.png"/>
          <p:cNvPicPr>
            <a:picLocks noChangeAspect="1"/>
          </p:cNvPicPr>
          <p:nvPr/>
        </p:nvPicPr>
        <p:blipFill>
          <a:blip r:embed="rId8">
            <a:alphaModFix amt="29621"/>
            <a:extLst/>
          </a:blip>
          <a:stretch>
            <a:fillRect/>
          </a:stretch>
        </p:blipFill>
        <p:spPr>
          <a:xfrm>
            <a:off x="6214210" y="5083800"/>
            <a:ext cx="1054101" cy="10541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466"/>
          <p:cNvSpPr/>
          <p:nvPr/>
        </p:nvSpPr>
        <p:spPr>
          <a:xfrm>
            <a:off x="6155913" y="1267455"/>
            <a:ext cx="2033057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914400">
              <a:defRPr sz="4000" spc="375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2000"/>
              <a:t>H2O Cluster</a:t>
            </a:r>
          </a:p>
        </p:txBody>
      </p:sp>
      <p:graphicFrame>
        <p:nvGraphicFramePr>
          <p:cNvPr id="513" name="Table 513"/>
          <p:cNvGraphicFramePr/>
          <p:nvPr>
            <p:extLst>
              <p:ext uri="{D42A27DB-BD31-4B8C-83A1-F6EECF244321}">
                <p14:modId xmlns:p14="http://schemas.microsoft.com/office/powerpoint/2010/main" val="698363720"/>
              </p:ext>
            </p:extLst>
          </p:nvPr>
        </p:nvGraphicFramePr>
        <p:xfrm>
          <a:off x="7452602" y="2017183"/>
          <a:ext cx="4300374" cy="4036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72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672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1672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1672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1672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1672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48514"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800" dirty="0"/>
                        <a:t>x</a:t>
                      </a:r>
                      <a:r>
                        <a:rPr sz="1800" baseline="-5999" dirty="0"/>
                        <a:t>1</a:t>
                      </a:r>
                      <a:endParaRPr sz="18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800" dirty="0"/>
                        <a:t>x</a:t>
                      </a:r>
                      <a:r>
                        <a:rPr sz="1800" baseline="-5999" dirty="0"/>
                        <a:t>2</a:t>
                      </a:r>
                      <a:endParaRPr sz="18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800" dirty="0"/>
                        <a:t>x</a:t>
                      </a:r>
                      <a:r>
                        <a:rPr sz="1800" baseline="-5999" dirty="0"/>
                        <a:t>3</a:t>
                      </a:r>
                      <a:endParaRPr sz="18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lang="is-IS" sz="1800" dirty="0"/>
                        <a:t>…</a:t>
                      </a: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800" dirty="0"/>
                        <a:t>x</a:t>
                      </a:r>
                      <a:r>
                        <a:rPr sz="1800" baseline="-5999" dirty="0"/>
                        <a:t>p</a:t>
                      </a:r>
                      <a:endParaRPr sz="18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ym typeface="Calibri"/>
                        </a:rPr>
                        <a:t>y</a:t>
                      </a:r>
                      <a:endParaRPr sz="1800" b="0" i="0" dirty="0">
                        <a:solidFill>
                          <a:srgbClr val="FFFFFF"/>
                        </a:solidFill>
                        <a:latin typeface="Futura Medium" charset="0"/>
                        <a:sym typeface="Calibri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8514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8514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48514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8514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48514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48514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48514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48514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3" name="Shape 465"/>
          <p:cNvSpPr/>
          <p:nvPr/>
        </p:nvSpPr>
        <p:spPr>
          <a:xfrm flipH="1">
            <a:off x="5675803" y="876799"/>
            <a:ext cx="45863" cy="5479551"/>
          </a:xfrm>
          <a:prstGeom prst="line">
            <a:avLst/>
          </a:prstGeom>
          <a:ln w="63500">
            <a:solidFill>
              <a:srgbClr val="181D2D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154" name="Shape 467"/>
          <p:cNvSpPr/>
          <p:nvPr/>
        </p:nvSpPr>
        <p:spPr>
          <a:xfrm>
            <a:off x="5344721" y="1954522"/>
            <a:ext cx="630945" cy="4083946"/>
          </a:xfrm>
          <a:prstGeom prst="rect">
            <a:avLst/>
          </a:prstGeom>
          <a:solidFill>
            <a:srgbClr val="FBE91F"/>
          </a:solidFill>
          <a:ln w="63500">
            <a:solidFill>
              <a:srgbClr val="000000"/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1250"/>
              <a:t>REST/ JSON</a:t>
            </a:r>
          </a:p>
        </p:txBody>
      </p:sp>
    </p:spTree>
    <p:extLst>
      <p:ext uri="{BB962C8B-B14F-4D97-AF65-F5344CB8AC3E}">
        <p14:creationId xmlns:p14="http://schemas.microsoft.com/office/powerpoint/2010/main" val="351997906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H2O-3 and Sparkling Water Workshop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8474" y="5193792"/>
            <a:ext cx="2730191" cy="61555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700" dirty="0" smtClean="0"/>
              <a:t>Megan </a:t>
            </a:r>
            <a:r>
              <a:rPr lang="en-US" sz="1700" dirty="0" err="1" smtClean="0"/>
              <a:t>Kurka</a:t>
            </a:r>
            <a:r>
              <a:rPr lang="en-US" sz="1700" dirty="0" smtClean="0"/>
              <a:t> / Tom Kraljevic</a:t>
            </a:r>
            <a:endParaRPr lang="en-US" sz="1700" dirty="0" smtClean="0"/>
          </a:p>
          <a:p>
            <a:r>
              <a:rPr lang="en-US" sz="1700" dirty="0" smtClean="0"/>
              <a:t>H2O.ai</a:t>
            </a:r>
            <a:endParaRPr lang="en-US" sz="1700" dirty="0" smtClean="0"/>
          </a:p>
        </p:txBody>
      </p:sp>
    </p:spTree>
    <p:extLst>
      <p:ext uri="{BB962C8B-B14F-4D97-AF65-F5344CB8AC3E}">
        <p14:creationId xmlns:p14="http://schemas.microsoft.com/office/powerpoint/2010/main" val="1276715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/>
        </p:nvSpPr>
        <p:spPr>
          <a:xfrm>
            <a:off x="10752867" y="2023533"/>
            <a:ext cx="993759" cy="4012335"/>
          </a:xfrm>
          <a:prstGeom prst="rect">
            <a:avLst/>
          </a:pr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67" name="Shape 567"/>
          <p:cNvSpPr/>
          <p:nvPr/>
        </p:nvSpPr>
        <p:spPr>
          <a:xfrm>
            <a:off x="10804130" y="2081107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68" name="Shape 568"/>
          <p:cNvSpPr/>
          <p:nvPr/>
        </p:nvSpPr>
        <p:spPr>
          <a:xfrm>
            <a:off x="10804130" y="22717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69" name="Shape 569"/>
          <p:cNvSpPr/>
          <p:nvPr/>
        </p:nvSpPr>
        <p:spPr>
          <a:xfrm>
            <a:off x="10804130" y="24624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70" name="Shape 570"/>
          <p:cNvSpPr/>
          <p:nvPr/>
        </p:nvSpPr>
        <p:spPr>
          <a:xfrm>
            <a:off x="10804130" y="26531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71" name="Shape 571"/>
          <p:cNvSpPr/>
          <p:nvPr/>
        </p:nvSpPr>
        <p:spPr>
          <a:xfrm>
            <a:off x="10804130" y="313520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72" name="Shape 572"/>
          <p:cNvSpPr/>
          <p:nvPr/>
        </p:nvSpPr>
        <p:spPr>
          <a:xfrm>
            <a:off x="10804130" y="33258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73" name="Shape 573"/>
          <p:cNvSpPr/>
          <p:nvPr/>
        </p:nvSpPr>
        <p:spPr>
          <a:xfrm>
            <a:off x="10804130" y="35165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74" name="Shape 574"/>
          <p:cNvSpPr/>
          <p:nvPr/>
        </p:nvSpPr>
        <p:spPr>
          <a:xfrm>
            <a:off x="10804130" y="3707215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75" name="Shape 575"/>
          <p:cNvSpPr/>
          <p:nvPr/>
        </p:nvSpPr>
        <p:spPr>
          <a:xfrm>
            <a:off x="10804130" y="524340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76" name="Shape 576"/>
          <p:cNvSpPr/>
          <p:nvPr/>
        </p:nvSpPr>
        <p:spPr>
          <a:xfrm>
            <a:off x="10804130" y="54340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77" name="Shape 577"/>
          <p:cNvSpPr/>
          <p:nvPr/>
        </p:nvSpPr>
        <p:spPr>
          <a:xfrm>
            <a:off x="10804130" y="56247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578" name="Shape 578"/>
          <p:cNvSpPr/>
          <p:nvPr/>
        </p:nvSpPr>
        <p:spPr>
          <a:xfrm>
            <a:off x="10804130" y="58154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lIns="45720" tIns="45720" rIns="45720" bIns="45720" anchor="ctr"/>
          <a:lstStyle/>
          <a:p>
            <a:pPr>
              <a:defRPr sz="3600"/>
            </a:pPr>
            <a:endParaRPr dirty="0">
              <a:latin typeface="Futura Medium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466279" y="205134"/>
            <a:ext cx="2359996" cy="666849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1905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alibri"/>
              </a:rPr>
              <a:t>cluster returns 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  <a:sym typeface="Calibri"/>
              </a:rPr>
              <a:t>frame key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02" name="Shape 602"/>
          <p:cNvSpPr/>
          <p:nvPr/>
        </p:nvSpPr>
        <p:spPr>
          <a:xfrm flipH="1">
            <a:off x="4745216" y="3059157"/>
            <a:ext cx="1664697" cy="6355"/>
          </a:xfrm>
          <a:prstGeom prst="line">
            <a:avLst/>
          </a:prstGeom>
          <a:ln w="117475">
            <a:solidFill>
              <a:schemeClr val="tx1"/>
            </a:solidFill>
            <a:prstDash val="dash"/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dirty="0">
              <a:latin typeface="Futura Medium" charset="0"/>
            </a:endParaRPr>
          </a:p>
        </p:txBody>
      </p:sp>
      <p:grpSp>
        <p:nvGrpSpPr>
          <p:cNvPr id="88" name="Group 472"/>
          <p:cNvGrpSpPr/>
          <p:nvPr/>
        </p:nvGrpSpPr>
        <p:grpSpPr>
          <a:xfrm>
            <a:off x="144360" y="5571106"/>
            <a:ext cx="4466633" cy="976710"/>
            <a:chOff x="0" y="0"/>
            <a:chExt cx="8933264" cy="1953418"/>
          </a:xfrm>
        </p:grpSpPr>
        <p:sp>
          <p:nvSpPr>
            <p:cNvPr id="90" name="Shape 468"/>
            <p:cNvSpPr/>
            <p:nvPr/>
          </p:nvSpPr>
          <p:spPr>
            <a:xfrm>
              <a:off x="0" y="193130"/>
              <a:ext cx="8933265" cy="1546685"/>
            </a:xfrm>
            <a:prstGeom prst="roundRect">
              <a:avLst>
                <a:gd name="adj" fmla="val 19837"/>
              </a:avLst>
            </a:prstGeom>
            <a:solidFill>
              <a:srgbClr val="C4C4C4"/>
            </a:solidFill>
            <a:ln w="25400" cap="flat">
              <a:solidFill>
                <a:srgbClr val="59595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/>
            <a:p>
              <a:pPr lvl="1" indent="228600">
                <a:defRPr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sz="900"/>
                <a:t>Local</a:t>
              </a:r>
            </a:p>
            <a:p>
              <a:pPr lvl="1" indent="228600">
                <a:defRPr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sz="900"/>
                <a:t>Machine</a:t>
              </a:r>
            </a:p>
          </p:txBody>
        </p:sp>
        <p:pic>
          <p:nvPicPr>
            <p:cNvPr id="92" name="image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81736" y="108933"/>
              <a:ext cx="1738350" cy="17383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009652" y="192065"/>
              <a:ext cx="1572084" cy="157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705098" y="0"/>
              <a:ext cx="1953420" cy="1953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16084" y="1495596"/>
            <a:ext cx="4787520" cy="4292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8" name="Group 479"/>
          <p:cNvGrpSpPr/>
          <p:nvPr/>
        </p:nvGrpSpPr>
        <p:grpSpPr>
          <a:xfrm>
            <a:off x="-16084" y="618384"/>
            <a:ext cx="1625601" cy="1625601"/>
            <a:chOff x="0" y="0"/>
            <a:chExt cx="3251200" cy="3251200"/>
          </a:xfrm>
        </p:grpSpPr>
        <p:sp>
          <p:nvSpPr>
            <p:cNvPr id="99" name="Shape 474"/>
            <p:cNvSpPr/>
            <p:nvPr/>
          </p:nvSpPr>
          <p:spPr>
            <a:xfrm>
              <a:off x="1117600" y="431800"/>
              <a:ext cx="1016000" cy="16019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 sz="900"/>
            </a:p>
          </p:txBody>
        </p:sp>
        <p:sp>
          <p:nvSpPr>
            <p:cNvPr id="100" name="Shape 475"/>
            <p:cNvSpPr/>
            <p:nvPr/>
          </p:nvSpPr>
          <p:spPr>
            <a:xfrm>
              <a:off x="839456" y="2033714"/>
              <a:ext cx="1572288" cy="9990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 sz="900"/>
            </a:p>
          </p:txBody>
        </p:sp>
        <p:grpSp>
          <p:nvGrpSpPr>
            <p:cNvPr id="101" name="Group 478"/>
            <p:cNvGrpSpPr/>
            <p:nvPr/>
          </p:nvGrpSpPr>
          <p:grpSpPr>
            <a:xfrm>
              <a:off x="0" y="0"/>
              <a:ext cx="3251200" cy="3251200"/>
              <a:chOff x="0" y="0"/>
              <a:chExt cx="3251200" cy="3251200"/>
            </a:xfrm>
          </p:grpSpPr>
          <p:pic>
            <p:nvPicPr>
              <p:cNvPr id="102" name="pasted-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3251200" cy="3251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3" name="Shape 477"/>
              <p:cNvSpPr/>
              <p:nvPr/>
            </p:nvSpPr>
            <p:spPr>
              <a:xfrm>
                <a:off x="1292704" y="2178668"/>
                <a:ext cx="665793" cy="665793"/>
              </a:xfrm>
              <a:prstGeom prst="ellipse">
                <a:avLst/>
              </a:prstGeom>
              <a:solidFill>
                <a:srgbClr val="FBE91F"/>
              </a:solidFill>
              <a:ln w="50800" cap="flat">
                <a:solidFill>
                  <a:srgbClr val="181D2D"/>
                </a:solidFill>
                <a:prstDash val="solid"/>
                <a:miter lim="400000"/>
              </a:ln>
              <a:effectLst>
                <a:outerShdw blurRad="76200" dist="38100" dir="5400000" rotWithShape="0">
                  <a:srgbClr val="000000">
                    <a:alpha val="35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20" tIns="45720" rIns="45720" bIns="45720" numCol="1" anchor="ctr">
                <a:noAutofit/>
              </a:bodyPr>
              <a:lstStyle>
                <a:lvl1pPr algn="ctr">
                  <a:defRPr sz="1500" b="1"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sz="750"/>
                  <a:t>H2O</a:t>
                </a:r>
              </a:p>
            </p:txBody>
          </p:sp>
        </p:grpSp>
      </p:grpSp>
      <p:sp>
        <p:nvSpPr>
          <p:cNvPr id="104" name="Shape 413"/>
          <p:cNvSpPr/>
          <p:nvPr/>
        </p:nvSpPr>
        <p:spPr>
          <a:xfrm>
            <a:off x="6155913" y="1954705"/>
            <a:ext cx="5795781" cy="987691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05" name="Shape 414"/>
          <p:cNvSpPr/>
          <p:nvPr/>
        </p:nvSpPr>
        <p:spPr>
          <a:xfrm>
            <a:off x="6155912" y="3008805"/>
            <a:ext cx="5795783" cy="987691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06" name="Shape 415"/>
          <p:cNvSpPr/>
          <p:nvPr/>
        </p:nvSpPr>
        <p:spPr>
          <a:xfrm>
            <a:off x="6155913" y="5117005"/>
            <a:ext cx="5797372" cy="987690"/>
          </a:xfrm>
          <a:prstGeom prst="rect">
            <a:avLst/>
          </a:prstGeom>
          <a:solidFill>
            <a:srgbClr val="F1F1F1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07" name="Shape 416"/>
          <p:cNvSpPr/>
          <p:nvPr/>
        </p:nvSpPr>
        <p:spPr>
          <a:xfrm>
            <a:off x="6409913" y="2307486"/>
            <a:ext cx="621965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500"/>
              <a:t>JVM 1</a:t>
            </a:r>
          </a:p>
        </p:txBody>
      </p:sp>
      <p:sp>
        <p:nvSpPr>
          <p:cNvPr id="108" name="Shape 417"/>
          <p:cNvSpPr/>
          <p:nvPr/>
        </p:nvSpPr>
        <p:spPr>
          <a:xfrm>
            <a:off x="6409913" y="3361586"/>
            <a:ext cx="621965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1500"/>
              <a:t>JVM 2</a:t>
            </a:r>
          </a:p>
        </p:txBody>
      </p:sp>
      <p:sp>
        <p:nvSpPr>
          <p:cNvPr id="109" name="Shape 418"/>
          <p:cNvSpPr/>
          <p:nvPr/>
        </p:nvSpPr>
        <p:spPr>
          <a:xfrm>
            <a:off x="6409913" y="5469786"/>
            <a:ext cx="665247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3000">
                <a:solidFill>
                  <a:srgbClr val="181D2D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500"/>
              <a:t>JVM N</a:t>
            </a:r>
          </a:p>
        </p:txBody>
      </p:sp>
      <p:sp>
        <p:nvSpPr>
          <p:cNvPr id="110" name="Shape 419"/>
          <p:cNvSpPr/>
          <p:nvPr/>
        </p:nvSpPr>
        <p:spPr>
          <a:xfrm>
            <a:off x="7458952" y="2023533"/>
            <a:ext cx="993759" cy="4012335"/>
          </a:xfrm>
          <a:prstGeom prst="rect">
            <a:avLst/>
          </a:pr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11" name="Shape 420"/>
          <p:cNvSpPr/>
          <p:nvPr/>
        </p:nvSpPr>
        <p:spPr>
          <a:xfrm>
            <a:off x="7510216" y="2081107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12" name="Shape 421"/>
          <p:cNvSpPr/>
          <p:nvPr/>
        </p:nvSpPr>
        <p:spPr>
          <a:xfrm>
            <a:off x="7510216" y="22717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13" name="Shape 422"/>
          <p:cNvSpPr/>
          <p:nvPr/>
        </p:nvSpPr>
        <p:spPr>
          <a:xfrm>
            <a:off x="7510216" y="24624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14" name="Shape 423"/>
          <p:cNvSpPr/>
          <p:nvPr/>
        </p:nvSpPr>
        <p:spPr>
          <a:xfrm>
            <a:off x="7510216" y="26531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15" name="Shape 424"/>
          <p:cNvSpPr/>
          <p:nvPr/>
        </p:nvSpPr>
        <p:spPr>
          <a:xfrm>
            <a:off x="7510216" y="313520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16" name="Shape 425"/>
          <p:cNvSpPr/>
          <p:nvPr/>
        </p:nvSpPr>
        <p:spPr>
          <a:xfrm>
            <a:off x="7510216" y="33258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17" name="Shape 426"/>
          <p:cNvSpPr/>
          <p:nvPr/>
        </p:nvSpPr>
        <p:spPr>
          <a:xfrm>
            <a:off x="7510216" y="35165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18" name="Shape 427"/>
          <p:cNvSpPr/>
          <p:nvPr/>
        </p:nvSpPr>
        <p:spPr>
          <a:xfrm>
            <a:off x="7510216" y="37072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19" name="Shape 428"/>
          <p:cNvSpPr/>
          <p:nvPr/>
        </p:nvSpPr>
        <p:spPr>
          <a:xfrm>
            <a:off x="7510216" y="524340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20" name="Shape 429"/>
          <p:cNvSpPr/>
          <p:nvPr/>
        </p:nvSpPr>
        <p:spPr>
          <a:xfrm>
            <a:off x="7510216" y="54340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21" name="Shape 430"/>
          <p:cNvSpPr/>
          <p:nvPr/>
        </p:nvSpPr>
        <p:spPr>
          <a:xfrm>
            <a:off x="7510216" y="56247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22" name="Shape 431"/>
          <p:cNvSpPr/>
          <p:nvPr/>
        </p:nvSpPr>
        <p:spPr>
          <a:xfrm>
            <a:off x="7510216" y="58154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23" name="Shape 432"/>
          <p:cNvSpPr/>
          <p:nvPr/>
        </p:nvSpPr>
        <p:spPr>
          <a:xfrm>
            <a:off x="8556924" y="2023533"/>
            <a:ext cx="993759" cy="4012335"/>
          </a:xfrm>
          <a:prstGeom prst="rect">
            <a:avLst/>
          </a:pr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24" name="Shape 433"/>
          <p:cNvSpPr/>
          <p:nvPr/>
        </p:nvSpPr>
        <p:spPr>
          <a:xfrm>
            <a:off x="8608187" y="2081107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25" name="Shape 434"/>
          <p:cNvSpPr/>
          <p:nvPr/>
        </p:nvSpPr>
        <p:spPr>
          <a:xfrm>
            <a:off x="8608187" y="22717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26" name="Shape 435"/>
          <p:cNvSpPr/>
          <p:nvPr/>
        </p:nvSpPr>
        <p:spPr>
          <a:xfrm>
            <a:off x="8608187" y="24624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27" name="Shape 436"/>
          <p:cNvSpPr/>
          <p:nvPr/>
        </p:nvSpPr>
        <p:spPr>
          <a:xfrm>
            <a:off x="8608187" y="26531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28" name="Shape 437"/>
          <p:cNvSpPr/>
          <p:nvPr/>
        </p:nvSpPr>
        <p:spPr>
          <a:xfrm>
            <a:off x="8608187" y="313520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29" name="Shape 438"/>
          <p:cNvSpPr/>
          <p:nvPr/>
        </p:nvSpPr>
        <p:spPr>
          <a:xfrm>
            <a:off x="8608187" y="33258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30" name="Shape 439"/>
          <p:cNvSpPr/>
          <p:nvPr/>
        </p:nvSpPr>
        <p:spPr>
          <a:xfrm>
            <a:off x="8608187" y="35165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31" name="Shape 440"/>
          <p:cNvSpPr/>
          <p:nvPr/>
        </p:nvSpPr>
        <p:spPr>
          <a:xfrm>
            <a:off x="8608187" y="37072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32" name="Shape 441"/>
          <p:cNvSpPr/>
          <p:nvPr/>
        </p:nvSpPr>
        <p:spPr>
          <a:xfrm>
            <a:off x="8608187" y="524340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33" name="Shape 442"/>
          <p:cNvSpPr/>
          <p:nvPr/>
        </p:nvSpPr>
        <p:spPr>
          <a:xfrm>
            <a:off x="8608187" y="54340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34" name="Shape 443"/>
          <p:cNvSpPr/>
          <p:nvPr/>
        </p:nvSpPr>
        <p:spPr>
          <a:xfrm>
            <a:off x="8608187" y="56247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35" name="Shape 444"/>
          <p:cNvSpPr/>
          <p:nvPr/>
        </p:nvSpPr>
        <p:spPr>
          <a:xfrm>
            <a:off x="8608187" y="58154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36" name="Shape 445"/>
          <p:cNvSpPr/>
          <p:nvPr/>
        </p:nvSpPr>
        <p:spPr>
          <a:xfrm>
            <a:off x="10752867" y="2023533"/>
            <a:ext cx="993759" cy="4012335"/>
          </a:xfrm>
          <a:prstGeom prst="rect">
            <a:avLst/>
          </a:prstGeom>
          <a:ln w="25400">
            <a:solidFill>
              <a:srgbClr val="477998"/>
            </a:solidFill>
            <a:custDash>
              <a:ds d="600000" sp="600000"/>
            </a:custDash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37" name="Shape 446"/>
          <p:cNvSpPr/>
          <p:nvPr/>
        </p:nvSpPr>
        <p:spPr>
          <a:xfrm>
            <a:off x="10804130" y="2081107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38" name="Shape 447"/>
          <p:cNvSpPr/>
          <p:nvPr/>
        </p:nvSpPr>
        <p:spPr>
          <a:xfrm>
            <a:off x="10804130" y="22717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39" name="Shape 448"/>
          <p:cNvSpPr/>
          <p:nvPr/>
        </p:nvSpPr>
        <p:spPr>
          <a:xfrm>
            <a:off x="10804130" y="24624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40" name="Shape 449"/>
          <p:cNvSpPr/>
          <p:nvPr/>
        </p:nvSpPr>
        <p:spPr>
          <a:xfrm>
            <a:off x="10804130" y="26531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41" name="Shape 450"/>
          <p:cNvSpPr/>
          <p:nvPr/>
        </p:nvSpPr>
        <p:spPr>
          <a:xfrm>
            <a:off x="10804130" y="313520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42" name="Shape 451"/>
          <p:cNvSpPr/>
          <p:nvPr/>
        </p:nvSpPr>
        <p:spPr>
          <a:xfrm>
            <a:off x="10804130" y="33258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43" name="Shape 452"/>
          <p:cNvSpPr/>
          <p:nvPr/>
        </p:nvSpPr>
        <p:spPr>
          <a:xfrm>
            <a:off x="10804130" y="35165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44" name="Shape 453"/>
          <p:cNvSpPr/>
          <p:nvPr/>
        </p:nvSpPr>
        <p:spPr>
          <a:xfrm>
            <a:off x="10804130" y="37072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45" name="Shape 454"/>
          <p:cNvSpPr/>
          <p:nvPr/>
        </p:nvSpPr>
        <p:spPr>
          <a:xfrm>
            <a:off x="10804130" y="524340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46" name="Shape 455"/>
          <p:cNvSpPr/>
          <p:nvPr/>
        </p:nvSpPr>
        <p:spPr>
          <a:xfrm>
            <a:off x="10804130" y="543407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47" name="Shape 456"/>
          <p:cNvSpPr/>
          <p:nvPr/>
        </p:nvSpPr>
        <p:spPr>
          <a:xfrm>
            <a:off x="10804130" y="562474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48" name="Shape 457"/>
          <p:cNvSpPr/>
          <p:nvPr/>
        </p:nvSpPr>
        <p:spPr>
          <a:xfrm>
            <a:off x="10804130" y="5815416"/>
            <a:ext cx="891233" cy="162878"/>
          </a:xfrm>
          <a:prstGeom prst="rect">
            <a:avLst/>
          </a:prstGeom>
          <a:solidFill>
            <a:srgbClr val="477998"/>
          </a:solidFill>
          <a:ln w="12700">
            <a:miter lim="400000"/>
          </a:ln>
        </p:spPr>
        <p:txBody>
          <a:bodyPr tIns="45720" bIns="45720" anchor="ctr"/>
          <a:lstStyle/>
          <a:p>
            <a:pPr>
              <a:defRPr sz="3600"/>
            </a:pPr>
            <a:endParaRPr/>
          </a:p>
        </p:txBody>
      </p:sp>
      <p:sp>
        <p:nvSpPr>
          <p:cNvPr id="149" name="Shape 458"/>
          <p:cNvSpPr/>
          <p:nvPr/>
        </p:nvSpPr>
        <p:spPr>
          <a:xfrm flipV="1">
            <a:off x="7955832" y="4041396"/>
            <a:ext cx="1" cy="1030709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150" name="Shape 459"/>
          <p:cNvSpPr/>
          <p:nvPr/>
        </p:nvSpPr>
        <p:spPr>
          <a:xfrm flipV="1">
            <a:off x="9053803" y="4041396"/>
            <a:ext cx="1" cy="1030709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151" name="Shape 460"/>
          <p:cNvSpPr/>
          <p:nvPr/>
        </p:nvSpPr>
        <p:spPr>
          <a:xfrm flipV="1">
            <a:off x="11249746" y="4041396"/>
            <a:ext cx="1" cy="1030709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152" name="Shape 461"/>
          <p:cNvSpPr/>
          <p:nvPr/>
        </p:nvSpPr>
        <p:spPr>
          <a:xfrm flipH="1">
            <a:off x="9693842" y="4511849"/>
            <a:ext cx="915865" cy="1"/>
          </a:xfrm>
          <a:prstGeom prst="line">
            <a:avLst/>
          </a:prstGeom>
          <a:ln w="127000" cap="rnd">
            <a:solidFill>
              <a:srgbClr val="477998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153" name="image4.png"/>
          <p:cNvPicPr>
            <a:picLocks noChangeAspect="1"/>
          </p:cNvPicPr>
          <p:nvPr/>
        </p:nvPicPr>
        <p:blipFill>
          <a:blip r:embed="rId8">
            <a:alphaModFix amt="29621"/>
            <a:extLst/>
          </a:blip>
          <a:stretch>
            <a:fillRect/>
          </a:stretch>
        </p:blipFill>
        <p:spPr>
          <a:xfrm>
            <a:off x="6214210" y="1938647"/>
            <a:ext cx="10541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4.png"/>
          <p:cNvPicPr>
            <a:picLocks noChangeAspect="1"/>
          </p:cNvPicPr>
          <p:nvPr/>
        </p:nvPicPr>
        <p:blipFill>
          <a:blip r:embed="rId8">
            <a:alphaModFix amt="29621"/>
            <a:extLst/>
          </a:blip>
          <a:stretch>
            <a:fillRect/>
          </a:stretch>
        </p:blipFill>
        <p:spPr>
          <a:xfrm>
            <a:off x="6214210" y="2975600"/>
            <a:ext cx="10541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4.png"/>
          <p:cNvPicPr>
            <a:picLocks noChangeAspect="1"/>
          </p:cNvPicPr>
          <p:nvPr/>
        </p:nvPicPr>
        <p:blipFill>
          <a:blip r:embed="rId8">
            <a:alphaModFix amt="29621"/>
            <a:extLst/>
          </a:blip>
          <a:stretch>
            <a:fillRect/>
          </a:stretch>
        </p:blipFill>
        <p:spPr>
          <a:xfrm>
            <a:off x="6214210" y="5083800"/>
            <a:ext cx="1054101" cy="10541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466"/>
          <p:cNvSpPr/>
          <p:nvPr/>
        </p:nvSpPr>
        <p:spPr>
          <a:xfrm>
            <a:off x="6155913" y="1267455"/>
            <a:ext cx="2033057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914400">
              <a:defRPr sz="4000" spc="375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2000" dirty="0"/>
              <a:t>H2O Cluster</a:t>
            </a:r>
          </a:p>
        </p:txBody>
      </p:sp>
      <p:graphicFrame>
        <p:nvGraphicFramePr>
          <p:cNvPr id="583" name="Table 583"/>
          <p:cNvGraphicFramePr/>
          <p:nvPr>
            <p:extLst>
              <p:ext uri="{D42A27DB-BD31-4B8C-83A1-F6EECF244321}">
                <p14:modId xmlns:p14="http://schemas.microsoft.com/office/powerpoint/2010/main" val="566743712"/>
              </p:ext>
            </p:extLst>
          </p:nvPr>
        </p:nvGraphicFramePr>
        <p:xfrm>
          <a:off x="7452602" y="2017183"/>
          <a:ext cx="4300374" cy="4036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72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672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1672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1672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1672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1672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48514"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800" dirty="0"/>
                        <a:t>x</a:t>
                      </a:r>
                      <a:r>
                        <a:rPr sz="1800" baseline="-5999" dirty="0"/>
                        <a:t>1</a:t>
                      </a:r>
                      <a:endParaRPr sz="18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800" dirty="0"/>
                        <a:t>x</a:t>
                      </a:r>
                      <a:r>
                        <a:rPr sz="1800" baseline="-5999" dirty="0"/>
                        <a:t>2</a:t>
                      </a:r>
                      <a:endParaRPr sz="18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800" dirty="0"/>
                        <a:t>x</a:t>
                      </a:r>
                      <a:r>
                        <a:rPr sz="1800" baseline="-5999" dirty="0"/>
                        <a:t>3</a:t>
                      </a:r>
                      <a:endParaRPr sz="18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lang="is-IS" sz="1800" dirty="0"/>
                        <a:t>…</a:t>
                      </a: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500" i="1">
                          <a:sym typeface="Calibri"/>
                        </a:defRPr>
                      </a:pPr>
                      <a:r>
                        <a:rPr sz="1800" dirty="0"/>
                        <a:t>x</a:t>
                      </a:r>
                      <a:r>
                        <a:rPr sz="1800" baseline="-5999" dirty="0"/>
                        <a:t>p</a:t>
                      </a:r>
                      <a:endParaRPr sz="1800" b="0" i="0" baseline="-5999" dirty="0">
                        <a:latin typeface="Futura Medium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ym typeface="Calibri"/>
                        </a:rPr>
                        <a:t>y</a:t>
                      </a:r>
                      <a:endParaRPr sz="1800" b="0" i="0" dirty="0">
                        <a:solidFill>
                          <a:srgbClr val="FFFFFF"/>
                        </a:solidFill>
                        <a:latin typeface="Futura Medium" charset="0"/>
                        <a:sym typeface="Calibri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8514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8514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48514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8514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48514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48514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48514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48514"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Calibri"/>
                        </a:defRPr>
                      </a:pPr>
                      <a:endParaRPr sz="1800" b="0" i="0" dirty="0">
                        <a:latin typeface="Futura Medium" charset="0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7" name="Shape 465"/>
          <p:cNvSpPr/>
          <p:nvPr/>
        </p:nvSpPr>
        <p:spPr>
          <a:xfrm flipH="1">
            <a:off x="5675803" y="876799"/>
            <a:ext cx="45863" cy="5479551"/>
          </a:xfrm>
          <a:prstGeom prst="line">
            <a:avLst/>
          </a:prstGeom>
          <a:ln w="63500">
            <a:solidFill>
              <a:srgbClr val="181D2D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158" name="Shape 467"/>
          <p:cNvSpPr/>
          <p:nvPr/>
        </p:nvSpPr>
        <p:spPr>
          <a:xfrm>
            <a:off x="5344721" y="1954522"/>
            <a:ext cx="630945" cy="4083946"/>
          </a:xfrm>
          <a:prstGeom prst="rect">
            <a:avLst/>
          </a:prstGeom>
          <a:solidFill>
            <a:srgbClr val="FBE91F"/>
          </a:solidFill>
          <a:ln w="63500">
            <a:solidFill>
              <a:srgbClr val="000000"/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45720" bIns="45720" anchor="ctr"/>
          <a:lstStyle>
            <a:lvl1pPr algn="ctr">
              <a:defRPr sz="2500" b="1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1250"/>
              <a:t>REST/ JSON</a:t>
            </a:r>
          </a:p>
        </p:txBody>
      </p:sp>
    </p:spTree>
    <p:extLst>
      <p:ext uri="{BB962C8B-B14F-4D97-AF65-F5344CB8AC3E}">
        <p14:creationId xmlns:p14="http://schemas.microsoft.com/office/powerpoint/2010/main" val="335805629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H2O-3 Hands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67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Lending Club peer-to-peer loan default dataset</a:t>
            </a:r>
          </a:p>
          <a:p>
            <a:r>
              <a:rPr lang="en-US" dirty="0" smtClean="0"/>
              <a:t>Covers loans issued in years 2007-2011</a:t>
            </a:r>
          </a:p>
          <a:p>
            <a:r>
              <a:rPr lang="en-US" dirty="0" smtClean="0"/>
              <a:t>42,538 loans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215157"/>
              </p:ext>
            </p:extLst>
          </p:nvPr>
        </p:nvGraphicFramePr>
        <p:xfrm>
          <a:off x="927100" y="3881966"/>
          <a:ext cx="10426700" cy="2034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3350"/>
                <a:gridCol w="5213350"/>
              </a:tblGrid>
              <a:tr h="508706"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names</a:t>
                      </a:r>
                      <a:endParaRPr lang="en-US" dirty="0"/>
                    </a:p>
                  </a:txBody>
                  <a:tcPr/>
                </a:tc>
              </a:tr>
              <a:tr h="508706">
                <a:tc>
                  <a:txBody>
                    <a:bodyPr/>
                    <a:lstStyle/>
                    <a:p>
                      <a:r>
                        <a:rPr lang="en-US" dirty="0" smtClean="0"/>
                        <a:t>Demographic 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annual_inc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home_ownership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emp_length</a:t>
                      </a:r>
                      <a:endParaRPr lang="en-US" dirty="0"/>
                    </a:p>
                  </a:txBody>
                  <a:tcPr/>
                </a:tc>
              </a:tr>
              <a:tr h="508706">
                <a:tc>
                  <a:txBody>
                    <a:bodyPr/>
                    <a:lstStyle/>
                    <a:p>
                      <a:r>
                        <a:rPr lang="en-US" dirty="0" smtClean="0"/>
                        <a:t>Loan 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purpose, term, </a:t>
                      </a:r>
                      <a:r>
                        <a:rPr lang="en-US" dirty="0" err="1" smtClean="0"/>
                        <a:t>desc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int_rate</a:t>
                      </a:r>
                      <a:endParaRPr lang="en-US" dirty="0" smtClean="0"/>
                    </a:p>
                  </a:txBody>
                  <a:tcPr/>
                </a:tc>
              </a:tr>
              <a:tr h="50870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Response Column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bad_loan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19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40000"/>
              </a:lnSpc>
            </a:pPr>
            <a:r>
              <a:rPr lang="en-US" dirty="0" smtClean="0"/>
              <a:t>Introduction to H2O-3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Hands On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Data Cleaning and Supervised Learning</a:t>
            </a:r>
          </a:p>
          <a:p>
            <a:pPr>
              <a:lnSpc>
                <a:spcPct val="140000"/>
              </a:lnSpc>
            </a:pPr>
            <a:r>
              <a:rPr lang="en-US" dirty="0"/>
              <a:t>Introduction to Sparkling </a:t>
            </a:r>
            <a:r>
              <a:rPr lang="en-US" dirty="0" smtClean="0"/>
              <a:t>Water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Hands On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Feature Engineering for Time Series and </a:t>
            </a:r>
            <a:r>
              <a:rPr lang="en-US" smtClean="0"/>
              <a:t>AutoML</a:t>
            </a:r>
            <a:endParaRPr lang="en-US" dirty="0"/>
          </a:p>
          <a:p>
            <a:pPr>
              <a:lnSpc>
                <a:spcPct val="140000"/>
              </a:lnSpc>
            </a:pPr>
            <a:r>
              <a:rPr lang="en-US" dirty="0" smtClean="0"/>
              <a:t>Questions and Answers</a:t>
            </a:r>
          </a:p>
        </p:txBody>
      </p:sp>
    </p:spTree>
    <p:extLst>
      <p:ext uri="{BB962C8B-B14F-4D97-AF65-F5344CB8AC3E}">
        <p14:creationId xmlns:p14="http://schemas.microsoft.com/office/powerpoint/2010/main" val="170412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H2O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396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H2O Products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2350"/>
            <a:ext cx="12192000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5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64" name="Shape 241"/>
          <p:cNvSpPr/>
          <p:nvPr/>
        </p:nvSpPr>
        <p:spPr>
          <a:xfrm>
            <a:off x="4719638" y="3042986"/>
            <a:ext cx="214313" cy="233364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Shape 242"/>
          <p:cNvSpPr/>
          <p:nvPr/>
        </p:nvSpPr>
        <p:spPr>
          <a:xfrm>
            <a:off x="3157538" y="2903287"/>
            <a:ext cx="214313" cy="2333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Shape 243"/>
          <p:cNvSpPr/>
          <p:nvPr/>
        </p:nvSpPr>
        <p:spPr>
          <a:xfrm>
            <a:off x="3538538" y="3592435"/>
            <a:ext cx="214313" cy="233364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ape 244"/>
          <p:cNvSpPr/>
          <p:nvPr/>
        </p:nvSpPr>
        <p:spPr>
          <a:xfrm>
            <a:off x="4138613" y="4019300"/>
            <a:ext cx="214313" cy="2333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Shape 245"/>
          <p:cNvSpPr/>
          <p:nvPr/>
        </p:nvSpPr>
        <p:spPr>
          <a:xfrm>
            <a:off x="3938588" y="3042987"/>
            <a:ext cx="214313" cy="2333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hape 246"/>
          <p:cNvSpPr/>
          <p:nvPr/>
        </p:nvSpPr>
        <p:spPr>
          <a:xfrm>
            <a:off x="4846638" y="3169987"/>
            <a:ext cx="214313" cy="2333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Shape 247"/>
          <p:cNvSpPr/>
          <p:nvPr/>
        </p:nvSpPr>
        <p:spPr>
          <a:xfrm>
            <a:off x="4446588" y="3677987"/>
            <a:ext cx="214313" cy="2333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" name="Shape 248"/>
          <p:cNvSpPr/>
          <p:nvPr/>
        </p:nvSpPr>
        <p:spPr>
          <a:xfrm>
            <a:off x="4823976" y="3677987"/>
            <a:ext cx="214314" cy="2333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" name="Shape 249"/>
          <p:cNvSpPr/>
          <p:nvPr/>
        </p:nvSpPr>
        <p:spPr>
          <a:xfrm>
            <a:off x="5269086" y="2574312"/>
            <a:ext cx="214314" cy="233364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" name="Shape 250"/>
          <p:cNvSpPr/>
          <p:nvPr/>
        </p:nvSpPr>
        <p:spPr>
          <a:xfrm>
            <a:off x="6116638" y="2903287"/>
            <a:ext cx="214313" cy="2333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" name="Shape 251"/>
          <p:cNvSpPr/>
          <p:nvPr/>
        </p:nvSpPr>
        <p:spPr>
          <a:xfrm>
            <a:off x="4748213" y="4679700"/>
            <a:ext cx="214313" cy="2333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" name="Shape 252"/>
          <p:cNvSpPr/>
          <p:nvPr/>
        </p:nvSpPr>
        <p:spPr>
          <a:xfrm>
            <a:off x="4446588" y="2256812"/>
            <a:ext cx="214313" cy="233364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Shape 253"/>
          <p:cNvSpPr/>
          <p:nvPr/>
        </p:nvSpPr>
        <p:spPr>
          <a:xfrm>
            <a:off x="5100638" y="4312987"/>
            <a:ext cx="214313" cy="2333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" name="Shape 254"/>
          <p:cNvSpPr/>
          <p:nvPr/>
        </p:nvSpPr>
        <p:spPr>
          <a:xfrm>
            <a:off x="4475163" y="4933700"/>
            <a:ext cx="214313" cy="2333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Shape 255"/>
          <p:cNvSpPr/>
          <p:nvPr/>
        </p:nvSpPr>
        <p:spPr>
          <a:xfrm>
            <a:off x="5720958" y="4779538"/>
            <a:ext cx="214314" cy="233364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Shape 256"/>
          <p:cNvSpPr/>
          <p:nvPr/>
        </p:nvSpPr>
        <p:spPr>
          <a:xfrm>
            <a:off x="5040313" y="5695700"/>
            <a:ext cx="214313" cy="2333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Shape 257"/>
          <p:cNvSpPr/>
          <p:nvPr/>
        </p:nvSpPr>
        <p:spPr>
          <a:xfrm>
            <a:off x="3967163" y="4679700"/>
            <a:ext cx="214313" cy="2333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" name="Shape 258"/>
          <p:cNvSpPr/>
          <p:nvPr/>
        </p:nvSpPr>
        <p:spPr>
          <a:xfrm>
            <a:off x="3846513" y="5441700"/>
            <a:ext cx="214313" cy="2333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Shape 259"/>
          <p:cNvSpPr/>
          <p:nvPr/>
        </p:nvSpPr>
        <p:spPr>
          <a:xfrm>
            <a:off x="5367338" y="5328987"/>
            <a:ext cx="214313" cy="2333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" name="Shape 260"/>
          <p:cNvSpPr/>
          <p:nvPr/>
        </p:nvSpPr>
        <p:spPr>
          <a:xfrm>
            <a:off x="4211638" y="4135187"/>
            <a:ext cx="214313" cy="2333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" name="Shape 261"/>
          <p:cNvSpPr/>
          <p:nvPr/>
        </p:nvSpPr>
        <p:spPr>
          <a:xfrm>
            <a:off x="5100638" y="3868487"/>
            <a:ext cx="214313" cy="2333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" name="Shape 262"/>
          <p:cNvSpPr/>
          <p:nvPr/>
        </p:nvSpPr>
        <p:spPr>
          <a:xfrm>
            <a:off x="5472113" y="4947987"/>
            <a:ext cx="214313" cy="2333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" name="Shape 263"/>
          <p:cNvSpPr/>
          <p:nvPr/>
        </p:nvSpPr>
        <p:spPr>
          <a:xfrm>
            <a:off x="5856114" y="5328987"/>
            <a:ext cx="214314" cy="2333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" name="Shape 264"/>
          <p:cNvSpPr/>
          <p:nvPr/>
        </p:nvSpPr>
        <p:spPr>
          <a:xfrm>
            <a:off x="5100638" y="2129812"/>
            <a:ext cx="214313" cy="233364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" name="Shape 265"/>
          <p:cNvSpPr/>
          <p:nvPr/>
        </p:nvSpPr>
        <p:spPr>
          <a:xfrm>
            <a:off x="4748213" y="5441700"/>
            <a:ext cx="214313" cy="2333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Shape 266"/>
          <p:cNvSpPr/>
          <p:nvPr/>
        </p:nvSpPr>
        <p:spPr>
          <a:xfrm>
            <a:off x="5367338" y="1704975"/>
            <a:ext cx="214313" cy="233364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" name="Shape 267"/>
          <p:cNvSpPr/>
          <p:nvPr/>
        </p:nvSpPr>
        <p:spPr>
          <a:xfrm>
            <a:off x="5129213" y="6037374"/>
            <a:ext cx="214313" cy="233364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ape 268"/>
          <p:cNvSpPr/>
          <p:nvPr/>
        </p:nvSpPr>
        <p:spPr>
          <a:xfrm>
            <a:off x="5853113" y="3409700"/>
            <a:ext cx="214313" cy="233363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Shape 269"/>
          <p:cNvSpPr/>
          <p:nvPr/>
        </p:nvSpPr>
        <p:spPr>
          <a:xfrm>
            <a:off x="5573713" y="3578148"/>
            <a:ext cx="214313" cy="233364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" name="Shape 270"/>
          <p:cNvSpPr/>
          <p:nvPr/>
        </p:nvSpPr>
        <p:spPr>
          <a:xfrm>
            <a:off x="5573713" y="4171700"/>
            <a:ext cx="214313" cy="233363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" name="Shape 271"/>
          <p:cNvSpPr/>
          <p:nvPr/>
        </p:nvSpPr>
        <p:spPr>
          <a:xfrm>
            <a:off x="5526859" y="3028700"/>
            <a:ext cx="214314" cy="233363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" name="Shape 272"/>
          <p:cNvSpPr/>
          <p:nvPr/>
        </p:nvSpPr>
        <p:spPr>
          <a:xfrm>
            <a:off x="5853113" y="2520700"/>
            <a:ext cx="214313" cy="233363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" name="Shape 273"/>
          <p:cNvSpPr/>
          <p:nvPr/>
        </p:nvSpPr>
        <p:spPr>
          <a:xfrm>
            <a:off x="6526213" y="2959197"/>
            <a:ext cx="214313" cy="233363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Shape 274"/>
          <p:cNvSpPr/>
          <p:nvPr/>
        </p:nvSpPr>
        <p:spPr>
          <a:xfrm>
            <a:off x="6323013" y="3854200"/>
            <a:ext cx="214313" cy="233363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Shape 275"/>
          <p:cNvSpPr/>
          <p:nvPr/>
        </p:nvSpPr>
        <p:spPr>
          <a:xfrm>
            <a:off x="4678710" y="4298700"/>
            <a:ext cx="214313" cy="233363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Shape 276"/>
          <p:cNvSpPr/>
          <p:nvPr/>
        </p:nvSpPr>
        <p:spPr>
          <a:xfrm>
            <a:off x="6869113" y="4425700"/>
            <a:ext cx="214313" cy="233363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" name="Shape 277"/>
          <p:cNvSpPr/>
          <p:nvPr/>
        </p:nvSpPr>
        <p:spPr>
          <a:xfrm>
            <a:off x="6869113" y="3578148"/>
            <a:ext cx="214313" cy="233364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" name="Shape 278"/>
          <p:cNvSpPr/>
          <p:nvPr/>
        </p:nvSpPr>
        <p:spPr>
          <a:xfrm>
            <a:off x="6145213" y="2120302"/>
            <a:ext cx="214313" cy="233364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" name="Shape 279"/>
          <p:cNvSpPr/>
          <p:nvPr/>
        </p:nvSpPr>
        <p:spPr>
          <a:xfrm>
            <a:off x="6323013" y="5695700"/>
            <a:ext cx="214313" cy="233363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Shape 280"/>
          <p:cNvSpPr/>
          <p:nvPr/>
        </p:nvSpPr>
        <p:spPr>
          <a:xfrm>
            <a:off x="6869113" y="2120302"/>
            <a:ext cx="214313" cy="233364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Shape 281"/>
          <p:cNvSpPr/>
          <p:nvPr/>
        </p:nvSpPr>
        <p:spPr>
          <a:xfrm>
            <a:off x="6443663" y="4774950"/>
            <a:ext cx="214313" cy="233363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" name="Shape 282"/>
          <p:cNvSpPr/>
          <p:nvPr/>
        </p:nvSpPr>
        <p:spPr>
          <a:xfrm>
            <a:off x="7300913" y="2800100"/>
            <a:ext cx="214313" cy="233363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" name="Shape 283"/>
          <p:cNvSpPr/>
          <p:nvPr/>
        </p:nvSpPr>
        <p:spPr>
          <a:xfrm>
            <a:off x="7516813" y="3854200"/>
            <a:ext cx="214313" cy="233363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Shape 284"/>
          <p:cNvSpPr/>
          <p:nvPr/>
        </p:nvSpPr>
        <p:spPr>
          <a:xfrm>
            <a:off x="6919913" y="3663700"/>
            <a:ext cx="214313" cy="233363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Shape 285"/>
          <p:cNvSpPr/>
          <p:nvPr/>
        </p:nvSpPr>
        <p:spPr>
          <a:xfrm>
            <a:off x="7097713" y="4552700"/>
            <a:ext cx="214313" cy="233363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Shape 286"/>
          <p:cNvSpPr/>
          <p:nvPr/>
        </p:nvSpPr>
        <p:spPr>
          <a:xfrm>
            <a:off x="7097713" y="5207097"/>
            <a:ext cx="214313" cy="233363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Shape 287"/>
          <p:cNvSpPr/>
          <p:nvPr/>
        </p:nvSpPr>
        <p:spPr>
          <a:xfrm>
            <a:off x="6919913" y="5695700"/>
            <a:ext cx="214313" cy="233363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Shape 288"/>
          <p:cNvSpPr/>
          <p:nvPr/>
        </p:nvSpPr>
        <p:spPr>
          <a:xfrm>
            <a:off x="7392814" y="4679700"/>
            <a:ext cx="214314" cy="233363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Shape 289"/>
          <p:cNvSpPr/>
          <p:nvPr/>
        </p:nvSpPr>
        <p:spPr>
          <a:xfrm>
            <a:off x="6018213" y="6203700"/>
            <a:ext cx="214313" cy="233363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" name="Shape 290"/>
          <p:cNvSpPr/>
          <p:nvPr/>
        </p:nvSpPr>
        <p:spPr>
          <a:xfrm>
            <a:off x="6443663" y="2223608"/>
            <a:ext cx="214313" cy="233364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Shape 291"/>
          <p:cNvSpPr/>
          <p:nvPr/>
        </p:nvSpPr>
        <p:spPr>
          <a:xfrm>
            <a:off x="6018213" y="1855175"/>
            <a:ext cx="214313" cy="233364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Shape 292"/>
          <p:cNvSpPr/>
          <p:nvPr/>
        </p:nvSpPr>
        <p:spPr>
          <a:xfrm>
            <a:off x="6869113" y="5031951"/>
            <a:ext cx="214313" cy="233364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" name="Shape 293"/>
          <p:cNvSpPr/>
          <p:nvPr/>
        </p:nvSpPr>
        <p:spPr>
          <a:xfrm>
            <a:off x="7516813" y="2337775"/>
            <a:ext cx="214313" cy="233364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hape 294"/>
          <p:cNvSpPr/>
          <p:nvPr/>
        </p:nvSpPr>
        <p:spPr>
          <a:xfrm>
            <a:off x="6526213" y="3502694"/>
            <a:ext cx="214313" cy="233363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Shape 295"/>
          <p:cNvSpPr/>
          <p:nvPr/>
        </p:nvSpPr>
        <p:spPr>
          <a:xfrm>
            <a:off x="5402436" y="3315062"/>
            <a:ext cx="214314" cy="233364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Off val="-10039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Shape 296"/>
          <p:cNvSpPr/>
          <p:nvPr/>
        </p:nvSpPr>
        <p:spPr>
          <a:xfrm>
            <a:off x="5599286" y="5716684"/>
            <a:ext cx="214314" cy="2333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" name="Shape 414"/>
          <p:cNvSpPr/>
          <p:nvPr/>
        </p:nvSpPr>
        <p:spPr>
          <a:xfrm>
            <a:off x="5334300" y="1575617"/>
            <a:ext cx="988713" cy="4887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319" h="21600" extrusionOk="0">
                <a:moveTo>
                  <a:pt x="7834" y="0"/>
                </a:moveTo>
                <a:cubicBezTo>
                  <a:pt x="8125" y="431"/>
                  <a:pt x="8292" y="867"/>
                  <a:pt x="8335" y="1304"/>
                </a:cubicBezTo>
                <a:cubicBezTo>
                  <a:pt x="8481" y="2784"/>
                  <a:pt x="7208" y="4251"/>
                  <a:pt x="4626" y="5580"/>
                </a:cubicBezTo>
                <a:cubicBezTo>
                  <a:pt x="3235" y="5958"/>
                  <a:pt x="2128" y="6397"/>
                  <a:pt x="1359" y="6875"/>
                </a:cubicBezTo>
                <a:cubicBezTo>
                  <a:pt x="-2276" y="9135"/>
                  <a:pt x="1614" y="11720"/>
                  <a:pt x="10278" y="12802"/>
                </a:cubicBezTo>
                <a:cubicBezTo>
                  <a:pt x="12962" y="13286"/>
                  <a:pt x="15014" y="13961"/>
                  <a:pt x="16175" y="14740"/>
                </a:cubicBezTo>
                <a:cubicBezTo>
                  <a:pt x="19324" y="16855"/>
                  <a:pt x="15784" y="19232"/>
                  <a:pt x="7893" y="20301"/>
                </a:cubicBezTo>
                <a:lnTo>
                  <a:pt x="4793" y="21600"/>
                </a:lnTo>
              </a:path>
            </a:pathLst>
          </a:custGeom>
          <a:ln w="508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2081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720620"/>
            <a:ext cx="12192001" cy="5943757"/>
            <a:chOff x="0" y="1015227"/>
            <a:chExt cx="12192001" cy="5943757"/>
          </a:xfrm>
        </p:grpSpPr>
        <p:sp>
          <p:nvSpPr>
            <p:cNvPr id="198" name="Rectangle 197"/>
            <p:cNvSpPr/>
            <p:nvPr/>
          </p:nvSpPr>
          <p:spPr>
            <a:xfrm>
              <a:off x="6149257" y="1032474"/>
              <a:ext cx="6042744" cy="5926510"/>
            </a:xfrm>
            <a:prstGeom prst="rect">
              <a:avLst/>
            </a:prstGeom>
            <a:solidFill>
              <a:schemeClr val="bg2">
                <a:lumMod val="9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1" y="1032481"/>
              <a:ext cx="6116490" cy="5850826"/>
            </a:xfrm>
            <a:prstGeom prst="rect">
              <a:avLst/>
            </a:prstGeom>
            <a:solidFill>
              <a:srgbClr val="FDE831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6134023" y="1015227"/>
              <a:ext cx="15234" cy="5943757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0" y="1015227"/>
              <a:ext cx="12188472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444" y="6096465"/>
            <a:ext cx="807705" cy="32308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35043" y="859417"/>
            <a:ext cx="10564727" cy="5804960"/>
            <a:chOff x="1024759" y="1159454"/>
            <a:chExt cx="10564727" cy="5804960"/>
          </a:xfrm>
        </p:grpSpPr>
        <p:grpSp>
          <p:nvGrpSpPr>
            <p:cNvPr id="25" name="Group 24"/>
            <p:cNvGrpSpPr/>
            <p:nvPr/>
          </p:nvGrpSpPr>
          <p:grpSpPr>
            <a:xfrm>
              <a:off x="1591259" y="2071378"/>
              <a:ext cx="2913482" cy="2830432"/>
              <a:chOff x="500370" y="1735279"/>
              <a:chExt cx="2913482" cy="2830432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828307" y="1735279"/>
                <a:ext cx="2585545" cy="2400164"/>
                <a:chOff x="662151" y="1971761"/>
                <a:chExt cx="2585545" cy="2400164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2771271" y="2310937"/>
                  <a:ext cx="141890" cy="14189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1" name="Group 20"/>
                <p:cNvGrpSpPr/>
                <p:nvPr/>
              </p:nvGrpSpPr>
              <p:grpSpPr>
                <a:xfrm>
                  <a:off x="662151" y="1971761"/>
                  <a:ext cx="2585545" cy="2400164"/>
                  <a:chOff x="662151" y="1971761"/>
                  <a:chExt cx="2585545" cy="2400164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670652" y="1971761"/>
                    <a:ext cx="2400164" cy="2400164"/>
                    <a:chOff x="670652" y="1971761"/>
                    <a:chExt cx="2400164" cy="2400164"/>
                  </a:xfrm>
                </p:grpSpPr>
                <p:cxnSp>
                  <p:nvCxnSpPr>
                    <p:cNvPr id="13" name="Straight Arrow Connector 12"/>
                    <p:cNvCxnSpPr/>
                    <p:nvPr/>
                  </p:nvCxnSpPr>
                  <p:spPr>
                    <a:xfrm>
                      <a:off x="670652" y="4359166"/>
                      <a:ext cx="2400164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Arrow Connector 63"/>
                    <p:cNvCxnSpPr/>
                    <p:nvPr/>
                  </p:nvCxnSpPr>
                  <p:spPr>
                    <a:xfrm rot="16200000">
                      <a:off x="-524282" y="3171843"/>
                      <a:ext cx="2400164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" name="Oval 18"/>
                  <p:cNvSpPr/>
                  <p:nvPr/>
                </p:nvSpPr>
                <p:spPr>
                  <a:xfrm>
                    <a:off x="1056289" y="378804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" name="Oval 67"/>
                  <p:cNvSpPr/>
                  <p:nvPr/>
                </p:nvSpPr>
                <p:spPr>
                  <a:xfrm>
                    <a:off x="1373716" y="3858994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1302771" y="3368868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1444661" y="260477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1" name="Oval 70"/>
                  <p:cNvSpPr/>
                  <p:nvPr/>
                </p:nvSpPr>
                <p:spPr>
                  <a:xfrm>
                    <a:off x="2235564" y="276853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>
                  <a:xfrm>
                    <a:off x="2377454" y="22799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" name="Freeform 19"/>
                  <p:cNvSpPr/>
                  <p:nvPr/>
                </p:nvSpPr>
                <p:spPr>
                  <a:xfrm>
                    <a:off x="662151" y="2112578"/>
                    <a:ext cx="2585545" cy="2191407"/>
                  </a:xfrm>
                  <a:custGeom>
                    <a:avLst/>
                    <a:gdLst>
                      <a:gd name="connsiteX0" fmla="*/ 0 w 2585545"/>
                      <a:gd name="connsiteY0" fmla="*/ 2191407 h 2191407"/>
                      <a:gd name="connsiteX1" fmla="*/ 693683 w 2585545"/>
                      <a:gd name="connsiteY1" fmla="*/ 1639614 h 2191407"/>
                      <a:gd name="connsiteX2" fmla="*/ 725214 w 2585545"/>
                      <a:gd name="connsiteY2" fmla="*/ 551793 h 2191407"/>
                      <a:gd name="connsiteX3" fmla="*/ 1655379 w 2585545"/>
                      <a:gd name="connsiteY3" fmla="*/ 772511 h 2191407"/>
                      <a:gd name="connsiteX4" fmla="*/ 1797269 w 2585545"/>
                      <a:gd name="connsiteY4" fmla="*/ 204952 h 2191407"/>
                      <a:gd name="connsiteX5" fmla="*/ 2191407 w 2585545"/>
                      <a:gd name="connsiteY5" fmla="*/ 268014 h 2191407"/>
                      <a:gd name="connsiteX6" fmla="*/ 2585545 w 2585545"/>
                      <a:gd name="connsiteY6" fmla="*/ 0 h 2191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85545" h="2191407">
                        <a:moveTo>
                          <a:pt x="0" y="2191407"/>
                        </a:moveTo>
                        <a:cubicBezTo>
                          <a:pt x="286407" y="2052145"/>
                          <a:pt x="572814" y="1912883"/>
                          <a:pt x="693683" y="1639614"/>
                        </a:cubicBezTo>
                        <a:cubicBezTo>
                          <a:pt x="814552" y="1366345"/>
                          <a:pt x="564931" y="696310"/>
                          <a:pt x="725214" y="551793"/>
                        </a:cubicBezTo>
                        <a:cubicBezTo>
                          <a:pt x="885497" y="407276"/>
                          <a:pt x="1476703" y="830318"/>
                          <a:pt x="1655379" y="772511"/>
                        </a:cubicBezTo>
                        <a:cubicBezTo>
                          <a:pt x="1834055" y="714704"/>
                          <a:pt x="1707931" y="289035"/>
                          <a:pt x="1797269" y="204952"/>
                        </a:cubicBezTo>
                        <a:cubicBezTo>
                          <a:pt x="1886607" y="120869"/>
                          <a:pt x="2060028" y="302173"/>
                          <a:pt x="2191407" y="268014"/>
                        </a:cubicBezTo>
                        <a:cubicBezTo>
                          <a:pt x="2322786" y="233855"/>
                          <a:pt x="2341180" y="141890"/>
                          <a:pt x="2585545" y="0"/>
                        </a:cubicBezTo>
                      </a:path>
                    </a:pathLst>
                  </a:cu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24" name="TextBox 23"/>
              <p:cNvSpPr txBox="1"/>
              <p:nvPr/>
            </p:nvSpPr>
            <p:spPr>
              <a:xfrm>
                <a:off x="1915724" y="4196379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</a:rPr>
                  <a:t>X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500370" y="2663536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y</a:t>
                </a:r>
              </a:p>
            </p:txBody>
          </p:sp>
        </p:grpSp>
        <p:sp>
          <p:nvSpPr>
            <p:cNvPr id="186" name="Shape 588"/>
            <p:cNvSpPr/>
            <p:nvPr/>
          </p:nvSpPr>
          <p:spPr>
            <a:xfrm>
              <a:off x="1024759" y="1159454"/>
              <a:ext cx="4146332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Regression: 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How much will a customer spend?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8" name="Shape 588"/>
            <p:cNvSpPr/>
            <p:nvPr/>
          </p:nvSpPr>
          <p:spPr>
            <a:xfrm>
              <a:off x="6544520" y="1170172"/>
              <a:ext cx="5044966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Classification: 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Will a customer churn?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7093070" y="2071378"/>
              <a:ext cx="3980090" cy="2830432"/>
              <a:chOff x="7751181" y="2192701"/>
              <a:chExt cx="3980090" cy="2830432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7751181" y="2192701"/>
                <a:ext cx="3212730" cy="2830432"/>
                <a:chOff x="4969474" y="1774217"/>
                <a:chExt cx="3212730" cy="2830432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5384140" y="2077978"/>
                  <a:ext cx="2798064" cy="2007859"/>
                  <a:chOff x="8524102" y="1431550"/>
                  <a:chExt cx="2798064" cy="2007859"/>
                </a:xfrm>
              </p:grpSpPr>
              <p:sp>
                <p:nvSpPr>
                  <p:cNvPr id="78" name="Oval 77"/>
                  <p:cNvSpPr/>
                  <p:nvPr/>
                </p:nvSpPr>
                <p:spPr>
                  <a:xfrm>
                    <a:off x="9049513" y="15933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9" name="Oval 78"/>
                  <p:cNvSpPr/>
                  <p:nvPr/>
                </p:nvSpPr>
                <p:spPr>
                  <a:xfrm>
                    <a:off x="8899847" y="18760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>
                  <a:xfrm>
                    <a:off x="9052247" y="20284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2" name="Oval 81"/>
                  <p:cNvSpPr/>
                  <p:nvPr/>
                </p:nvSpPr>
                <p:spPr>
                  <a:xfrm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9052247" y="20284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5" name="Oval 84"/>
                  <p:cNvSpPr/>
                  <p:nvPr/>
                </p:nvSpPr>
                <p:spPr>
                  <a:xfrm>
                    <a:off x="9425258" y="154770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6" name="Oval 85"/>
                  <p:cNvSpPr/>
                  <p:nvPr/>
                </p:nvSpPr>
                <p:spPr>
                  <a:xfrm>
                    <a:off x="8870112" y="20976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7" name="Oval 86"/>
                  <p:cNvSpPr/>
                  <p:nvPr/>
                </p:nvSpPr>
                <p:spPr>
                  <a:xfrm>
                    <a:off x="8907623" y="242168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8" name="Oval 87"/>
                  <p:cNvSpPr/>
                  <p:nvPr/>
                </p:nvSpPr>
                <p:spPr>
                  <a:xfrm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9" name="Oval 88"/>
                  <p:cNvSpPr/>
                  <p:nvPr/>
                </p:nvSpPr>
                <p:spPr>
                  <a:xfrm>
                    <a:off x="8722538" y="150249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Oval 91"/>
                  <p:cNvSpPr/>
                  <p:nvPr/>
                </p:nvSpPr>
                <p:spPr>
                  <a:xfrm>
                    <a:off x="9585434" y="193256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3" name="Oval 92"/>
                  <p:cNvSpPr/>
                  <p:nvPr/>
                </p:nvSpPr>
                <p:spPr>
                  <a:xfrm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4" name="Oval 93"/>
                  <p:cNvSpPr/>
                  <p:nvPr/>
                </p:nvSpPr>
                <p:spPr>
                  <a:xfrm>
                    <a:off x="9801003" y="143155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5" name="Oval 94"/>
                  <p:cNvSpPr/>
                  <p:nvPr/>
                </p:nvSpPr>
                <p:spPr>
                  <a:xfrm>
                    <a:off x="9022512" y="22500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6" name="Oval 95"/>
                  <p:cNvSpPr/>
                  <p:nvPr/>
                </p:nvSpPr>
                <p:spPr>
                  <a:xfrm>
                    <a:off x="9181105" y="255391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 rot="16200000"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 rot="16200000">
                    <a:off x="8524102" y="2351574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7" name="Oval 116"/>
                  <p:cNvSpPr/>
                  <p:nvPr/>
                </p:nvSpPr>
                <p:spPr>
                  <a:xfrm rot="16200000"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8" name="Oval 117"/>
                  <p:cNvSpPr/>
                  <p:nvPr/>
                </p:nvSpPr>
                <p:spPr>
                  <a:xfrm rot="16200000"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9" name="Oval 118"/>
                  <p:cNvSpPr/>
                  <p:nvPr/>
                </p:nvSpPr>
                <p:spPr>
                  <a:xfrm rot="16200000">
                    <a:off x="9204647" y="21808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6200000"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 rot="16200000">
                    <a:off x="9577658" y="170010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6200000">
                    <a:off x="9022512" y="22500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3" name="Oval 122"/>
                  <p:cNvSpPr/>
                  <p:nvPr/>
                </p:nvSpPr>
                <p:spPr>
                  <a:xfrm rot="16200000">
                    <a:off x="8907623" y="2777257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5" name="Oval 124"/>
                  <p:cNvSpPr/>
                  <p:nvPr/>
                </p:nvSpPr>
                <p:spPr>
                  <a:xfrm rot="16200000">
                    <a:off x="9882458" y="244031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6200000">
                    <a:off x="9357047" y="23332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7" name="Oval 126"/>
                  <p:cNvSpPr/>
                  <p:nvPr/>
                </p:nvSpPr>
                <p:spPr>
                  <a:xfrm rot="16200000">
                    <a:off x="10405348" y="189798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6200000">
                    <a:off x="9737834" y="208496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9" name="Oval 128"/>
                  <p:cNvSpPr/>
                  <p:nvPr/>
                </p:nvSpPr>
                <p:spPr>
                  <a:xfrm rot="16200000">
                    <a:off x="9509447" y="24856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>
                    <a:off x="9953403" y="158395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1" name="Oval 130"/>
                  <p:cNvSpPr/>
                  <p:nvPr/>
                </p:nvSpPr>
                <p:spPr>
                  <a:xfrm rot="16200000">
                    <a:off x="9174912" y="24024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6200000">
                    <a:off x="9333505" y="270631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6" name="Group 25"/>
                  <p:cNvGrpSpPr/>
                  <p:nvPr/>
                </p:nvGrpSpPr>
                <p:grpSpPr>
                  <a:xfrm rot="10800000">
                    <a:off x="9067693" y="1589200"/>
                    <a:ext cx="2254473" cy="1850209"/>
                    <a:chOff x="9186149" y="3444286"/>
                    <a:chExt cx="2254473" cy="1850209"/>
                  </a:xfrm>
                </p:grpSpPr>
                <p:sp>
                  <p:nvSpPr>
                    <p:cNvPr id="136" name="Oval 135"/>
                    <p:cNvSpPr/>
                    <p:nvPr/>
                  </p:nvSpPr>
                  <p:spPr>
                    <a:xfrm flipV="1">
                      <a:off x="9942897" y="36061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7" name="Oval 136"/>
                    <p:cNvSpPr/>
                    <p:nvPr/>
                  </p:nvSpPr>
                  <p:spPr>
                    <a:xfrm flipV="1">
                      <a:off x="9793231" y="38888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8" name="Oval 137"/>
                    <p:cNvSpPr/>
                    <p:nvPr/>
                  </p:nvSpPr>
                  <p:spPr>
                    <a:xfrm flipV="1">
                      <a:off x="9945631" y="40412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9" name="Oval 138"/>
                    <p:cNvSpPr/>
                    <p:nvPr/>
                  </p:nvSpPr>
                  <p:spPr>
                    <a:xfrm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0" name="Oval 139"/>
                    <p:cNvSpPr/>
                    <p:nvPr/>
                  </p:nvSpPr>
                  <p:spPr>
                    <a:xfrm flipV="1">
                      <a:off x="9945631" y="40412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1" name="Oval 140"/>
                    <p:cNvSpPr/>
                    <p:nvPr/>
                  </p:nvSpPr>
                  <p:spPr>
                    <a:xfrm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2" name="Oval 141"/>
                    <p:cNvSpPr/>
                    <p:nvPr/>
                  </p:nvSpPr>
                  <p:spPr>
                    <a:xfrm flipV="1">
                      <a:off x="10318642" y="356043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3" name="Oval 142"/>
                    <p:cNvSpPr/>
                    <p:nvPr/>
                  </p:nvSpPr>
                  <p:spPr>
                    <a:xfrm flipV="1">
                      <a:off x="9763496" y="41103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4" name="Oval 143"/>
                    <p:cNvSpPr/>
                    <p:nvPr/>
                  </p:nvSpPr>
                  <p:spPr>
                    <a:xfrm flipV="1">
                      <a:off x="9801007" y="443441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5" name="Oval 144"/>
                    <p:cNvSpPr/>
                    <p:nvPr/>
                  </p:nvSpPr>
                  <p:spPr>
                    <a:xfrm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6" name="Oval 145"/>
                    <p:cNvSpPr/>
                    <p:nvPr/>
                  </p:nvSpPr>
                  <p:spPr>
                    <a:xfrm flipV="1">
                      <a:off x="9773579" y="367288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7" name="Oval 146"/>
                    <p:cNvSpPr/>
                    <p:nvPr/>
                  </p:nvSpPr>
                  <p:spPr>
                    <a:xfrm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8" name="Oval 147"/>
                    <p:cNvSpPr/>
                    <p:nvPr/>
                  </p:nvSpPr>
                  <p:spPr>
                    <a:xfrm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9" name="Oval 148"/>
                    <p:cNvSpPr/>
                    <p:nvPr/>
                  </p:nvSpPr>
                  <p:spPr>
                    <a:xfrm flipV="1">
                      <a:off x="10478818" y="3945301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0" name="Oval 149"/>
                    <p:cNvSpPr/>
                    <p:nvPr/>
                  </p:nvSpPr>
                  <p:spPr>
                    <a:xfrm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1" name="Oval 150"/>
                    <p:cNvSpPr/>
                    <p:nvPr/>
                  </p:nvSpPr>
                  <p:spPr>
                    <a:xfrm flipV="1">
                      <a:off x="10694387" y="344428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2" name="Oval 151"/>
                    <p:cNvSpPr/>
                    <p:nvPr/>
                  </p:nvSpPr>
                  <p:spPr>
                    <a:xfrm flipV="1">
                      <a:off x="9915896" y="42627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3" name="Oval 152"/>
                    <p:cNvSpPr/>
                    <p:nvPr/>
                  </p:nvSpPr>
                  <p:spPr>
                    <a:xfrm flipV="1">
                      <a:off x="10074489" y="456664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4" name="Oval 153"/>
                    <p:cNvSpPr/>
                    <p:nvPr/>
                  </p:nvSpPr>
                  <p:spPr>
                    <a:xfrm rot="5400000" flipV="1">
                      <a:off x="10095297" y="37585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5" name="Oval 154"/>
                    <p:cNvSpPr/>
                    <p:nvPr/>
                  </p:nvSpPr>
                  <p:spPr>
                    <a:xfrm rot="5400000" flipV="1">
                      <a:off x="9575142" y="4364310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6" name="Oval 155"/>
                    <p:cNvSpPr/>
                    <p:nvPr/>
                  </p:nvSpPr>
                  <p:spPr>
                    <a:xfrm rot="5400000"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7" name="Oval 156"/>
                    <p:cNvSpPr/>
                    <p:nvPr/>
                  </p:nvSpPr>
                  <p:spPr>
                    <a:xfrm rot="5400000"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8" name="Oval 157"/>
                    <p:cNvSpPr/>
                    <p:nvPr/>
                  </p:nvSpPr>
                  <p:spPr>
                    <a:xfrm rot="5400000"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9" name="Oval 158"/>
                    <p:cNvSpPr/>
                    <p:nvPr/>
                  </p:nvSpPr>
                  <p:spPr>
                    <a:xfrm rot="5400000"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0" name="Oval 159"/>
                    <p:cNvSpPr/>
                    <p:nvPr/>
                  </p:nvSpPr>
                  <p:spPr>
                    <a:xfrm rot="5400000" flipV="1">
                      <a:off x="10471042" y="371283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1" name="Oval 160"/>
                    <p:cNvSpPr/>
                    <p:nvPr/>
                  </p:nvSpPr>
                  <p:spPr>
                    <a:xfrm rot="5400000" flipV="1">
                      <a:off x="9915896" y="42627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2" name="Oval 161"/>
                    <p:cNvSpPr/>
                    <p:nvPr/>
                  </p:nvSpPr>
                  <p:spPr>
                    <a:xfrm rot="5400000" flipV="1">
                      <a:off x="9186149" y="515260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3" name="Oval 162"/>
                    <p:cNvSpPr/>
                    <p:nvPr/>
                  </p:nvSpPr>
                  <p:spPr>
                    <a:xfrm rot="5400000" flipV="1">
                      <a:off x="10247697" y="391092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4" name="Oval 163"/>
                    <p:cNvSpPr/>
                    <p:nvPr/>
                  </p:nvSpPr>
                  <p:spPr>
                    <a:xfrm rot="5400000" flipV="1">
                      <a:off x="10775842" y="445304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5" name="Oval 164"/>
                    <p:cNvSpPr/>
                    <p:nvPr/>
                  </p:nvSpPr>
                  <p:spPr>
                    <a:xfrm rot="5400000"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6" name="Oval 165"/>
                    <p:cNvSpPr/>
                    <p:nvPr/>
                  </p:nvSpPr>
                  <p:spPr>
                    <a:xfrm rot="5400000" flipV="1">
                      <a:off x="11298732" y="391071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7" name="Oval 166"/>
                    <p:cNvSpPr/>
                    <p:nvPr/>
                  </p:nvSpPr>
                  <p:spPr>
                    <a:xfrm rot="5400000" flipV="1">
                      <a:off x="10631218" y="4097701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8" name="Oval 167"/>
                    <p:cNvSpPr/>
                    <p:nvPr/>
                  </p:nvSpPr>
                  <p:spPr>
                    <a:xfrm rot="5400000" flipV="1">
                      <a:off x="10402831" y="44984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9" name="Oval 168"/>
                    <p:cNvSpPr/>
                    <p:nvPr/>
                  </p:nvSpPr>
                  <p:spPr>
                    <a:xfrm rot="5400000" flipV="1">
                      <a:off x="10909850" y="380164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0" name="Oval 169"/>
                    <p:cNvSpPr/>
                    <p:nvPr/>
                  </p:nvSpPr>
                  <p:spPr>
                    <a:xfrm rot="5400000" flipV="1">
                      <a:off x="10068296" y="44151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1" name="Oval 170"/>
                    <p:cNvSpPr/>
                    <p:nvPr/>
                  </p:nvSpPr>
                  <p:spPr>
                    <a:xfrm rot="5400000" flipV="1">
                      <a:off x="10226889" y="471904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79" name="Straight Arrow Connector 178"/>
                <p:cNvCxnSpPr/>
                <p:nvPr/>
              </p:nvCxnSpPr>
              <p:spPr>
                <a:xfrm>
                  <a:off x="5305912" y="4161622"/>
                  <a:ext cx="2400164" cy="0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rot="16200000">
                  <a:off x="4110978" y="2974299"/>
                  <a:ext cx="2400164" cy="0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TextBox 180"/>
                <p:cNvSpPr txBox="1"/>
                <p:nvPr/>
              </p:nvSpPr>
              <p:spPr>
                <a:xfrm>
                  <a:off x="6384828" y="4235317"/>
                  <a:ext cx="7697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prstClr val="black"/>
                      </a:solidFill>
                    </a:rPr>
                    <a:t>x</a:t>
                  </a:r>
                  <a:r>
                    <a:rPr lang="en-US" baseline="-25000" dirty="0">
                      <a:solidFill>
                        <a:prstClr val="black"/>
                      </a:solidFill>
                    </a:rPr>
                    <a:t>i</a:t>
                  </a:r>
                </a:p>
              </p:txBody>
            </p:sp>
            <p:sp>
              <p:nvSpPr>
                <p:cNvPr id="182" name="TextBox 181"/>
                <p:cNvSpPr txBox="1"/>
                <p:nvPr/>
              </p:nvSpPr>
              <p:spPr>
                <a:xfrm>
                  <a:off x="4969474" y="2702474"/>
                  <a:ext cx="7697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>
                      <a:solidFill>
                        <a:prstClr val="black"/>
                      </a:solidFill>
                    </a:rPr>
                    <a:t>x</a:t>
                  </a:r>
                  <a:r>
                    <a:rPr lang="en-US" baseline="-25000" dirty="0" err="1">
                      <a:solidFill>
                        <a:prstClr val="black"/>
                      </a:solidFill>
                    </a:rPr>
                    <a:t>j</a:t>
                  </a:r>
                  <a:endParaRPr lang="en-US" baseline="-250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Freeform 53"/>
                <p:cNvSpPr/>
                <p:nvPr/>
              </p:nvSpPr>
              <p:spPr>
                <a:xfrm>
                  <a:off x="5328745" y="2238703"/>
                  <a:ext cx="2364827" cy="1907628"/>
                </a:xfrm>
                <a:custGeom>
                  <a:avLst/>
                  <a:gdLst>
                    <a:gd name="connsiteX0" fmla="*/ 0 w 2364827"/>
                    <a:gd name="connsiteY0" fmla="*/ 1907628 h 1907628"/>
                    <a:gd name="connsiteX1" fmla="*/ 599089 w 2364827"/>
                    <a:gd name="connsiteY1" fmla="*/ 1292772 h 1907628"/>
                    <a:gd name="connsiteX2" fmla="*/ 961696 w 2364827"/>
                    <a:gd name="connsiteY2" fmla="*/ 1277007 h 1907628"/>
                    <a:gd name="connsiteX3" fmla="*/ 1166648 w 2364827"/>
                    <a:gd name="connsiteY3" fmla="*/ 1024759 h 1907628"/>
                    <a:gd name="connsiteX4" fmla="*/ 1087821 w 2364827"/>
                    <a:gd name="connsiteY4" fmla="*/ 677917 h 1907628"/>
                    <a:gd name="connsiteX5" fmla="*/ 1418896 w 2364827"/>
                    <a:gd name="connsiteY5" fmla="*/ 630621 h 1907628"/>
                    <a:gd name="connsiteX6" fmla="*/ 1702676 w 2364827"/>
                    <a:gd name="connsiteY6" fmla="*/ 378372 h 1907628"/>
                    <a:gd name="connsiteX7" fmla="*/ 2002221 w 2364827"/>
                    <a:gd name="connsiteY7" fmla="*/ 457200 h 1907628"/>
                    <a:gd name="connsiteX8" fmla="*/ 2364827 w 2364827"/>
                    <a:gd name="connsiteY8" fmla="*/ 0 h 1907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64827" h="1907628">
                      <a:moveTo>
                        <a:pt x="0" y="1907628"/>
                      </a:moveTo>
                      <a:cubicBezTo>
                        <a:pt x="219403" y="1652751"/>
                        <a:pt x="438806" y="1397875"/>
                        <a:pt x="599089" y="1292772"/>
                      </a:cubicBezTo>
                      <a:cubicBezTo>
                        <a:pt x="759372" y="1187669"/>
                        <a:pt x="867103" y="1321676"/>
                        <a:pt x="961696" y="1277007"/>
                      </a:cubicBezTo>
                      <a:cubicBezTo>
                        <a:pt x="1056289" y="1232338"/>
                        <a:pt x="1145627" y="1124607"/>
                        <a:pt x="1166648" y="1024759"/>
                      </a:cubicBezTo>
                      <a:cubicBezTo>
                        <a:pt x="1187669" y="924911"/>
                        <a:pt x="1045780" y="743607"/>
                        <a:pt x="1087821" y="677917"/>
                      </a:cubicBezTo>
                      <a:cubicBezTo>
                        <a:pt x="1129862" y="612227"/>
                        <a:pt x="1316420" y="680545"/>
                        <a:pt x="1418896" y="630621"/>
                      </a:cubicBezTo>
                      <a:cubicBezTo>
                        <a:pt x="1521372" y="580697"/>
                        <a:pt x="1605455" y="407276"/>
                        <a:pt x="1702676" y="378372"/>
                      </a:cubicBezTo>
                      <a:cubicBezTo>
                        <a:pt x="1799897" y="349468"/>
                        <a:pt x="1891863" y="520262"/>
                        <a:pt x="2002221" y="457200"/>
                      </a:cubicBezTo>
                      <a:cubicBezTo>
                        <a:pt x="2112579" y="394138"/>
                        <a:pt x="2243958" y="218090"/>
                        <a:pt x="2364827" y="0"/>
                      </a:cubicBezTo>
                    </a:path>
                  </a:pathLst>
                </a:cu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89" name="Oval 188"/>
              <p:cNvSpPr/>
              <p:nvPr/>
            </p:nvSpPr>
            <p:spPr>
              <a:xfrm>
                <a:off x="10819605" y="2374521"/>
                <a:ext cx="141890" cy="14189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10961495" y="2252148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yes</a:t>
                </a:r>
                <a:endParaRPr lang="en-US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0961495" y="2535141"/>
                <a:ext cx="769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no</a:t>
                </a:r>
                <a:endParaRPr lang="en-US" baseline="-25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0709135" y="2252148"/>
                <a:ext cx="880352" cy="652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5" name="Shape 588"/>
            <p:cNvSpPr/>
            <p:nvPr/>
          </p:nvSpPr>
          <p:spPr>
            <a:xfrm>
              <a:off x="1024759" y="4845156"/>
              <a:ext cx="4146332" cy="2031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H</a:t>
              </a:r>
              <a:r>
                <a:rPr lang="en-US" sz="1800" b="1" i="0" baseline="-2500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O algos: 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Penalized Linear Models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Random Forest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Gradient Boosting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XGBoost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Neural Networks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Stacked Ensembles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6" name="Shape 588"/>
            <p:cNvSpPr/>
            <p:nvPr/>
          </p:nvSpPr>
          <p:spPr>
            <a:xfrm>
              <a:off x="7427773" y="4902311"/>
              <a:ext cx="4146332" cy="206210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6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H</a:t>
              </a:r>
              <a:r>
                <a:rPr lang="en-US" sz="1600" b="1" i="0" baseline="-2500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r>
                <a:rPr lang="en-US" sz="16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O algos: 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Penalized Linear Models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Naïve Bayes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Random Forest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Gradient Boosting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XGBoost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Neural Networks</a:t>
              </a:r>
            </a:p>
            <a:p>
              <a:pPr>
                <a:defRPr sz="1800" i="0"/>
              </a:pP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Stacked Ensembles</a:t>
              </a:r>
              <a:endParaRPr sz="16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33" name="Title 7"/>
          <p:cNvSpPr>
            <a:spLocks noGrp="1"/>
          </p:cNvSpPr>
          <p:nvPr>
            <p:ph type="title"/>
          </p:nvPr>
        </p:nvSpPr>
        <p:spPr>
          <a:xfrm>
            <a:off x="182956" y="-127573"/>
            <a:ext cx="10515600" cy="991649"/>
          </a:xfrm>
        </p:spPr>
        <p:txBody>
          <a:bodyPr/>
          <a:lstStyle/>
          <a:p>
            <a:r>
              <a:rPr lang="en-US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77591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196"/>
          <p:cNvSpPr/>
          <p:nvPr/>
        </p:nvSpPr>
        <p:spPr>
          <a:xfrm>
            <a:off x="0" y="819568"/>
            <a:ext cx="4026935" cy="5660589"/>
          </a:xfrm>
          <a:prstGeom prst="rect">
            <a:avLst/>
          </a:prstGeom>
          <a:solidFill>
            <a:srgbClr val="FDE83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4022207" y="797283"/>
            <a:ext cx="4114154" cy="5739447"/>
          </a:xfrm>
          <a:prstGeom prst="rect">
            <a:avLst/>
          </a:prstGeom>
          <a:solidFill>
            <a:schemeClr val="bg2">
              <a:lumMod val="9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01" name="Straight Connector 200"/>
          <p:cNvCxnSpPr/>
          <p:nvPr/>
        </p:nvCxnSpPr>
        <p:spPr>
          <a:xfrm flipH="1">
            <a:off x="4018964" y="822037"/>
            <a:ext cx="20934" cy="565812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3528" y="810874"/>
            <a:ext cx="1218847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8175113" y="824916"/>
            <a:ext cx="4019955" cy="5655241"/>
          </a:xfrm>
          <a:prstGeom prst="rect">
            <a:avLst/>
          </a:prstGeom>
          <a:solidFill>
            <a:srgbClr val="FDE83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>
            <a:off x="8166680" y="796832"/>
            <a:ext cx="8433" cy="568332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-105828" y="1092863"/>
            <a:ext cx="12401796" cy="5601031"/>
            <a:chOff x="-35320" y="1118553"/>
            <a:chExt cx="12401796" cy="5601031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73160" y="6396502"/>
              <a:ext cx="807705" cy="323082"/>
            </a:xfrm>
            <a:prstGeom prst="rect">
              <a:avLst/>
            </a:prstGeom>
          </p:spPr>
        </p:pic>
        <p:sp>
          <p:nvSpPr>
            <p:cNvPr id="186" name="Shape 588"/>
            <p:cNvSpPr/>
            <p:nvPr/>
          </p:nvSpPr>
          <p:spPr>
            <a:xfrm>
              <a:off x="0" y="1174599"/>
              <a:ext cx="4018964" cy="9233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   Clustering:</a:t>
              </a:r>
            </a:p>
            <a:p>
              <a:pPr>
                <a:defRPr sz="1800" i="0"/>
              </a:pPr>
              <a:r>
                <a:rPr lang="en-US" sz="1800" b="1" i="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  </a:t>
              </a:r>
              <a:r>
                <a:rPr lang="en-US" sz="1600" b="1" i="0" dirty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G</a:t>
              </a: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rouping rows – e.g. creating groups </a:t>
              </a:r>
            </a:p>
            <a:p>
              <a:pPr>
                <a:defRPr sz="1800" i="0"/>
              </a:pPr>
              <a:r>
                <a:rPr lang="en-US" sz="1600" b="1" i="0" dirty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  of similar customers</a:t>
              </a:r>
              <a:endParaRPr sz="16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5" name="Shape 588"/>
            <p:cNvSpPr/>
            <p:nvPr/>
          </p:nvSpPr>
          <p:spPr>
            <a:xfrm>
              <a:off x="-35320" y="5113477"/>
              <a:ext cx="4018964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    H</a:t>
              </a:r>
              <a:r>
                <a:rPr lang="en-US" sz="1800" b="1" i="0" baseline="-2500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O algos: 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   k – means 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0161" y="2366399"/>
              <a:ext cx="2864094" cy="2720073"/>
              <a:chOff x="60161" y="2366399"/>
              <a:chExt cx="2864094" cy="2720073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60161" y="2366399"/>
                <a:ext cx="2864094" cy="2720073"/>
                <a:chOff x="4969474" y="1774217"/>
                <a:chExt cx="2864094" cy="2720073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5730150" y="2074717"/>
                  <a:ext cx="2103418" cy="1611930"/>
                  <a:chOff x="8870112" y="1428289"/>
                  <a:chExt cx="2103418" cy="1611930"/>
                </a:xfrm>
              </p:grpSpPr>
              <p:sp>
                <p:nvSpPr>
                  <p:cNvPr id="78" name="Oval 77"/>
                  <p:cNvSpPr/>
                  <p:nvPr/>
                </p:nvSpPr>
                <p:spPr>
                  <a:xfrm>
                    <a:off x="8973313" y="14282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9" name="Oval 78"/>
                  <p:cNvSpPr/>
                  <p:nvPr/>
                </p:nvSpPr>
                <p:spPr>
                  <a:xfrm>
                    <a:off x="8899847" y="18760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>
                  <a:xfrm>
                    <a:off x="9052247" y="20284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2" name="Oval 81"/>
                  <p:cNvSpPr/>
                  <p:nvPr/>
                </p:nvSpPr>
                <p:spPr>
                  <a:xfrm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9052247" y="20284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5" name="Oval 84"/>
                  <p:cNvSpPr/>
                  <p:nvPr/>
                </p:nvSpPr>
                <p:spPr>
                  <a:xfrm>
                    <a:off x="9425258" y="154770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6" name="Oval 85"/>
                  <p:cNvSpPr/>
                  <p:nvPr/>
                </p:nvSpPr>
                <p:spPr>
                  <a:xfrm>
                    <a:off x="8870112" y="20976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8" name="Oval 87"/>
                  <p:cNvSpPr/>
                  <p:nvPr/>
                </p:nvSpPr>
                <p:spPr>
                  <a:xfrm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Oval 91"/>
                  <p:cNvSpPr/>
                  <p:nvPr/>
                </p:nvSpPr>
                <p:spPr>
                  <a:xfrm>
                    <a:off x="9585434" y="193256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4" name="Oval 93"/>
                  <p:cNvSpPr/>
                  <p:nvPr/>
                </p:nvSpPr>
                <p:spPr>
                  <a:xfrm>
                    <a:off x="9801003" y="143155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 rot="16200000"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8" name="Oval 117"/>
                  <p:cNvSpPr/>
                  <p:nvPr/>
                </p:nvSpPr>
                <p:spPr>
                  <a:xfrm rot="16200000"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 rot="16200000">
                    <a:off x="9577658" y="170010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6200000"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6200000">
                    <a:off x="9953403" y="158395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6" name="Group 25"/>
                  <p:cNvGrpSpPr/>
                  <p:nvPr/>
                </p:nvGrpSpPr>
                <p:grpSpPr>
                  <a:xfrm rot="10800000">
                    <a:off x="9963594" y="2022757"/>
                    <a:ext cx="1009936" cy="1017462"/>
                    <a:chOff x="9534785" y="3843476"/>
                    <a:chExt cx="1009936" cy="1017462"/>
                  </a:xfrm>
                </p:grpSpPr>
                <p:sp>
                  <p:nvSpPr>
                    <p:cNvPr id="137" name="Oval 136"/>
                    <p:cNvSpPr/>
                    <p:nvPr/>
                  </p:nvSpPr>
                  <p:spPr>
                    <a:xfrm flipV="1">
                      <a:off x="9534785" y="384347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8" name="Oval 137"/>
                    <p:cNvSpPr/>
                    <p:nvPr/>
                  </p:nvSpPr>
                  <p:spPr>
                    <a:xfrm flipV="1">
                      <a:off x="9945631" y="40412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0" name="Oval 139"/>
                    <p:cNvSpPr/>
                    <p:nvPr/>
                  </p:nvSpPr>
                  <p:spPr>
                    <a:xfrm flipV="1">
                      <a:off x="9945631" y="40412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1" name="Oval 140"/>
                    <p:cNvSpPr/>
                    <p:nvPr/>
                  </p:nvSpPr>
                  <p:spPr>
                    <a:xfrm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3" name="Oval 142"/>
                    <p:cNvSpPr/>
                    <p:nvPr/>
                  </p:nvSpPr>
                  <p:spPr>
                    <a:xfrm flipV="1">
                      <a:off x="9763496" y="41103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4" name="Oval 143"/>
                    <p:cNvSpPr/>
                    <p:nvPr/>
                  </p:nvSpPr>
                  <p:spPr>
                    <a:xfrm flipV="1">
                      <a:off x="9801007" y="443441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7" name="Oval 146"/>
                    <p:cNvSpPr/>
                    <p:nvPr/>
                  </p:nvSpPr>
                  <p:spPr>
                    <a:xfrm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0" name="Oval 149"/>
                    <p:cNvSpPr/>
                    <p:nvPr/>
                  </p:nvSpPr>
                  <p:spPr>
                    <a:xfrm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2" name="Oval 151"/>
                    <p:cNvSpPr/>
                    <p:nvPr/>
                  </p:nvSpPr>
                  <p:spPr>
                    <a:xfrm flipV="1">
                      <a:off x="9915896" y="42627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3" name="Oval 152"/>
                    <p:cNvSpPr/>
                    <p:nvPr/>
                  </p:nvSpPr>
                  <p:spPr>
                    <a:xfrm flipV="1">
                      <a:off x="10074489" y="456664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5" name="Oval 154"/>
                    <p:cNvSpPr/>
                    <p:nvPr/>
                  </p:nvSpPr>
                  <p:spPr>
                    <a:xfrm rot="5400000" flipV="1">
                      <a:off x="9812247" y="4648103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6" name="Oval 155"/>
                    <p:cNvSpPr/>
                    <p:nvPr/>
                  </p:nvSpPr>
                  <p:spPr>
                    <a:xfrm rot="5400000"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8" name="Oval 157"/>
                    <p:cNvSpPr/>
                    <p:nvPr/>
                  </p:nvSpPr>
                  <p:spPr>
                    <a:xfrm rot="5400000"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9" name="Oval 158"/>
                    <p:cNvSpPr/>
                    <p:nvPr/>
                  </p:nvSpPr>
                  <p:spPr>
                    <a:xfrm rot="5400000"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1" name="Oval 160"/>
                    <p:cNvSpPr/>
                    <p:nvPr/>
                  </p:nvSpPr>
                  <p:spPr>
                    <a:xfrm rot="5400000" flipV="1">
                      <a:off x="9915896" y="42627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5" name="Oval 164"/>
                    <p:cNvSpPr/>
                    <p:nvPr/>
                  </p:nvSpPr>
                  <p:spPr>
                    <a:xfrm rot="5400000"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8" name="Oval 167"/>
                    <p:cNvSpPr/>
                    <p:nvPr/>
                  </p:nvSpPr>
                  <p:spPr>
                    <a:xfrm rot="5400000" flipV="1">
                      <a:off x="10402831" y="44984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0" name="Oval 169"/>
                    <p:cNvSpPr/>
                    <p:nvPr/>
                  </p:nvSpPr>
                  <p:spPr>
                    <a:xfrm rot="5400000" flipV="1">
                      <a:off x="10068296" y="44151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1" name="Oval 170"/>
                    <p:cNvSpPr/>
                    <p:nvPr/>
                  </p:nvSpPr>
                  <p:spPr>
                    <a:xfrm rot="5400000" flipV="1">
                      <a:off x="10226889" y="471904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79" name="Straight Arrow Connector 178"/>
                <p:cNvCxnSpPr/>
                <p:nvPr/>
              </p:nvCxnSpPr>
              <p:spPr>
                <a:xfrm>
                  <a:off x="5305912" y="4161622"/>
                  <a:ext cx="2400164" cy="0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rot="16200000">
                  <a:off x="4110978" y="2974299"/>
                  <a:ext cx="2400164" cy="0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TextBox 180"/>
                <p:cNvSpPr txBox="1"/>
                <p:nvPr/>
              </p:nvSpPr>
              <p:spPr>
                <a:xfrm>
                  <a:off x="6369062" y="4124958"/>
                  <a:ext cx="7697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prstClr val="black"/>
                      </a:solidFill>
                    </a:rPr>
                    <a:t>x</a:t>
                  </a:r>
                  <a:r>
                    <a:rPr lang="en-US" baseline="-25000" dirty="0">
                      <a:solidFill>
                        <a:prstClr val="black"/>
                      </a:solidFill>
                    </a:rPr>
                    <a:t>i</a:t>
                  </a:r>
                </a:p>
              </p:txBody>
            </p:sp>
            <p:sp>
              <p:nvSpPr>
                <p:cNvPr id="182" name="TextBox 181"/>
                <p:cNvSpPr txBox="1"/>
                <p:nvPr/>
              </p:nvSpPr>
              <p:spPr>
                <a:xfrm>
                  <a:off x="4969474" y="2702474"/>
                  <a:ext cx="7697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>
                      <a:solidFill>
                        <a:prstClr val="black"/>
                      </a:solidFill>
                    </a:rPr>
                    <a:t>x</a:t>
                  </a:r>
                  <a:r>
                    <a:rPr lang="en-US" baseline="-25000" dirty="0" err="1">
                      <a:solidFill>
                        <a:prstClr val="black"/>
                      </a:solidFill>
                    </a:rPr>
                    <a:t>j</a:t>
                  </a:r>
                  <a:endParaRPr lang="en-US" baseline="-25000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1025708" y="3456803"/>
                <a:ext cx="595623" cy="886632"/>
                <a:chOff x="1025708" y="3456803"/>
                <a:chExt cx="595623" cy="886632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1025708" y="3456803"/>
                  <a:ext cx="595623" cy="886632"/>
                  <a:chOff x="2317538" y="2279989"/>
                  <a:chExt cx="595623" cy="886632"/>
                </a:xfrm>
              </p:grpSpPr>
              <p:sp>
                <p:nvSpPr>
                  <p:cNvPr id="73" name="Oval 72"/>
                  <p:cNvSpPr/>
                  <p:nvPr/>
                </p:nvSpPr>
                <p:spPr>
                  <a:xfrm>
                    <a:off x="2771271" y="2310937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2317538" y="2279989"/>
                    <a:ext cx="388371" cy="886632"/>
                    <a:chOff x="2317538" y="2279989"/>
                    <a:chExt cx="388371" cy="886632"/>
                  </a:xfrm>
                </p:grpSpPr>
                <p:sp>
                  <p:nvSpPr>
                    <p:cNvPr id="19" name="Oval 18"/>
                    <p:cNvSpPr/>
                    <p:nvPr/>
                  </p:nvSpPr>
                  <p:spPr>
                    <a:xfrm>
                      <a:off x="2317538" y="260562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68" name="Oval 67"/>
                    <p:cNvSpPr/>
                    <p:nvPr/>
                  </p:nvSpPr>
                  <p:spPr>
                    <a:xfrm>
                      <a:off x="2334540" y="3024731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69" name="Oval 68"/>
                    <p:cNvSpPr/>
                    <p:nvPr/>
                  </p:nvSpPr>
                  <p:spPr>
                    <a:xfrm>
                      <a:off x="2564019" y="2659413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1" name="Oval 70"/>
                    <p:cNvSpPr/>
                    <p:nvPr/>
                  </p:nvSpPr>
                  <p:spPr>
                    <a:xfrm>
                      <a:off x="2503581" y="246898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2" name="Oval 71"/>
                    <p:cNvSpPr/>
                    <p:nvPr/>
                  </p:nvSpPr>
                  <p:spPr>
                    <a:xfrm>
                      <a:off x="2377454" y="2279989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73" name="Oval 172"/>
                <p:cNvSpPr/>
                <p:nvPr/>
              </p:nvSpPr>
              <p:spPr>
                <a:xfrm>
                  <a:off x="1477353" y="3765282"/>
                  <a:ext cx="141890" cy="14189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74" name="Shape 588"/>
            <p:cNvSpPr/>
            <p:nvPr/>
          </p:nvSpPr>
          <p:spPr>
            <a:xfrm>
              <a:off x="4033005" y="1174599"/>
              <a:ext cx="4098523" cy="11695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   Feature extraction:</a:t>
              </a:r>
            </a:p>
            <a:p>
              <a:pPr>
                <a:defRPr sz="1800" i="0"/>
              </a:pPr>
              <a:r>
                <a:rPr lang="en-US" sz="1800" b="1" i="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  </a:t>
              </a:r>
              <a:r>
                <a:rPr lang="en-US" sz="1600" b="1" i="0" dirty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Grouping columns –</a:t>
              </a: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Create a small  </a:t>
              </a:r>
            </a:p>
            <a:p>
              <a:pPr>
                <a:defRPr sz="1800" i="0"/>
              </a:pPr>
              <a:r>
                <a:rPr lang="en-US" sz="1600" b="1" i="0" dirty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 number of new representative    </a:t>
              </a:r>
            </a:p>
            <a:p>
              <a:pPr>
                <a:defRPr sz="1800" i="0"/>
              </a:pPr>
              <a:r>
                <a:rPr lang="en-US" sz="1600" b="1" i="0" dirty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6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 dimensions</a:t>
              </a:r>
              <a:endParaRPr sz="16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693764" y="2426746"/>
              <a:ext cx="3040032" cy="2720073"/>
              <a:chOff x="4168938" y="2439431"/>
              <a:chExt cx="3040032" cy="2720073"/>
            </a:xfrm>
          </p:grpSpPr>
          <p:grpSp>
            <p:nvGrpSpPr>
              <p:cNvPr id="243" name="Group 242"/>
              <p:cNvGrpSpPr/>
              <p:nvPr/>
            </p:nvGrpSpPr>
            <p:grpSpPr>
              <a:xfrm>
                <a:off x="4168938" y="2439431"/>
                <a:ext cx="3040032" cy="2720073"/>
                <a:chOff x="60161" y="2366399"/>
                <a:chExt cx="3040032" cy="2720073"/>
              </a:xfrm>
            </p:grpSpPr>
            <p:grpSp>
              <p:nvGrpSpPr>
                <p:cNvPr id="258" name="Group 257"/>
                <p:cNvGrpSpPr/>
                <p:nvPr/>
              </p:nvGrpSpPr>
              <p:grpSpPr>
                <a:xfrm>
                  <a:off x="60161" y="2366399"/>
                  <a:ext cx="3040032" cy="2720073"/>
                  <a:chOff x="4969474" y="1774217"/>
                  <a:chExt cx="3040032" cy="2720073"/>
                </a:xfrm>
              </p:grpSpPr>
              <p:grpSp>
                <p:nvGrpSpPr>
                  <p:cNvPr id="263" name="Group 262"/>
                  <p:cNvGrpSpPr/>
                  <p:nvPr/>
                </p:nvGrpSpPr>
                <p:grpSpPr>
                  <a:xfrm>
                    <a:off x="5730150" y="2062017"/>
                    <a:ext cx="2279356" cy="1548995"/>
                    <a:chOff x="8870112" y="1415589"/>
                    <a:chExt cx="2279356" cy="1548995"/>
                  </a:xfrm>
                </p:grpSpPr>
                <p:sp>
                  <p:nvSpPr>
                    <p:cNvPr id="268" name="Oval 267"/>
                    <p:cNvSpPr/>
                    <p:nvPr/>
                  </p:nvSpPr>
                  <p:spPr>
                    <a:xfrm>
                      <a:off x="8960613" y="1415589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69" name="Oval 268"/>
                    <p:cNvSpPr/>
                    <p:nvPr/>
                  </p:nvSpPr>
                  <p:spPr>
                    <a:xfrm>
                      <a:off x="8899847" y="187609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70" name="Oval 269"/>
                    <p:cNvSpPr/>
                    <p:nvPr/>
                  </p:nvSpPr>
                  <p:spPr>
                    <a:xfrm>
                      <a:off x="9052247" y="202849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71" name="Oval 270"/>
                    <p:cNvSpPr/>
                    <p:nvPr/>
                  </p:nvSpPr>
                  <p:spPr>
                    <a:xfrm>
                      <a:off x="9201913" y="1745789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72" name="Oval 271"/>
                    <p:cNvSpPr/>
                    <p:nvPr/>
                  </p:nvSpPr>
                  <p:spPr>
                    <a:xfrm>
                      <a:off x="9052247" y="2028496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73" name="Oval 272"/>
                    <p:cNvSpPr/>
                    <p:nvPr/>
                  </p:nvSpPr>
                  <p:spPr>
                    <a:xfrm>
                      <a:off x="9425258" y="1547701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74" name="Oval 273"/>
                    <p:cNvSpPr/>
                    <p:nvPr/>
                  </p:nvSpPr>
                  <p:spPr>
                    <a:xfrm>
                      <a:off x="8870112" y="2097651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75" name="Oval 274"/>
                    <p:cNvSpPr/>
                    <p:nvPr/>
                  </p:nvSpPr>
                  <p:spPr>
                    <a:xfrm>
                      <a:off x="9201913" y="1745789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76" name="Oval 275"/>
                    <p:cNvSpPr/>
                    <p:nvPr/>
                  </p:nvSpPr>
                  <p:spPr>
                    <a:xfrm>
                      <a:off x="9354313" y="1898189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77" name="Oval 276"/>
                    <p:cNvSpPr/>
                    <p:nvPr/>
                  </p:nvSpPr>
                  <p:spPr>
                    <a:xfrm>
                      <a:off x="9585434" y="193256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78" name="Oval 277"/>
                    <p:cNvSpPr/>
                    <p:nvPr/>
                  </p:nvSpPr>
                  <p:spPr>
                    <a:xfrm>
                      <a:off x="9801003" y="1431550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79" name="Oval 278"/>
                    <p:cNvSpPr/>
                    <p:nvPr/>
                  </p:nvSpPr>
                  <p:spPr>
                    <a:xfrm rot="16200000">
                      <a:off x="9201913" y="1745789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80" name="Oval 279"/>
                    <p:cNvSpPr/>
                    <p:nvPr/>
                  </p:nvSpPr>
                  <p:spPr>
                    <a:xfrm rot="16200000">
                      <a:off x="9354313" y="1898189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81" name="Oval 280"/>
                    <p:cNvSpPr/>
                    <p:nvPr/>
                  </p:nvSpPr>
                  <p:spPr>
                    <a:xfrm rot="16200000">
                      <a:off x="9577658" y="1700101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82" name="Oval 281"/>
                    <p:cNvSpPr/>
                    <p:nvPr/>
                  </p:nvSpPr>
                  <p:spPr>
                    <a:xfrm rot="16200000">
                      <a:off x="9354313" y="1898189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83" name="Oval 282"/>
                    <p:cNvSpPr/>
                    <p:nvPr/>
                  </p:nvSpPr>
                  <p:spPr>
                    <a:xfrm rot="16200000">
                      <a:off x="9953403" y="1583950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284" name="Group 283"/>
                    <p:cNvGrpSpPr/>
                    <p:nvPr/>
                  </p:nvGrpSpPr>
                  <p:grpSpPr>
                    <a:xfrm rot="10800000">
                      <a:off x="9963594" y="2022757"/>
                      <a:ext cx="1185874" cy="941827"/>
                      <a:chOff x="9358847" y="3919111"/>
                      <a:chExt cx="1185874" cy="941827"/>
                    </a:xfrm>
                  </p:grpSpPr>
                  <p:sp>
                    <p:nvSpPr>
                      <p:cNvPr id="285" name="Oval 284"/>
                      <p:cNvSpPr/>
                      <p:nvPr/>
                    </p:nvSpPr>
                    <p:spPr>
                      <a:xfrm flipV="1">
                        <a:off x="9358847" y="3919111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86" name="Oval 285"/>
                      <p:cNvSpPr/>
                      <p:nvPr/>
                    </p:nvSpPr>
                    <p:spPr>
                      <a:xfrm flipV="1">
                        <a:off x="9945631" y="4041232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87" name="Oval 286"/>
                      <p:cNvSpPr/>
                      <p:nvPr/>
                    </p:nvSpPr>
                    <p:spPr>
                      <a:xfrm flipV="1">
                        <a:off x="9945631" y="4041232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88" name="Oval 287"/>
                      <p:cNvSpPr/>
                      <p:nvPr/>
                    </p:nvSpPr>
                    <p:spPr>
                      <a:xfrm flipV="1">
                        <a:off x="10098031" y="4193632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89" name="Oval 288"/>
                      <p:cNvSpPr/>
                      <p:nvPr/>
                    </p:nvSpPr>
                    <p:spPr>
                      <a:xfrm flipV="1">
                        <a:off x="9763496" y="4110387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90" name="Oval 289"/>
                      <p:cNvSpPr/>
                      <p:nvPr/>
                    </p:nvSpPr>
                    <p:spPr>
                      <a:xfrm flipV="1">
                        <a:off x="9801007" y="4434418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91" name="Oval 290"/>
                      <p:cNvSpPr/>
                      <p:nvPr/>
                    </p:nvSpPr>
                    <p:spPr>
                      <a:xfrm flipV="1">
                        <a:off x="10098031" y="4193632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92" name="Oval 291"/>
                      <p:cNvSpPr/>
                      <p:nvPr/>
                    </p:nvSpPr>
                    <p:spPr>
                      <a:xfrm flipV="1">
                        <a:off x="10250431" y="4346032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93" name="Oval 292"/>
                      <p:cNvSpPr/>
                      <p:nvPr/>
                    </p:nvSpPr>
                    <p:spPr>
                      <a:xfrm flipV="1">
                        <a:off x="9915896" y="4262787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94" name="Oval 293"/>
                      <p:cNvSpPr/>
                      <p:nvPr/>
                    </p:nvSpPr>
                    <p:spPr>
                      <a:xfrm flipV="1">
                        <a:off x="10074489" y="4566648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95" name="Oval 294"/>
                      <p:cNvSpPr/>
                      <p:nvPr/>
                    </p:nvSpPr>
                    <p:spPr>
                      <a:xfrm rot="5400000" flipV="1">
                        <a:off x="9812247" y="4648103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96" name="Oval 295"/>
                      <p:cNvSpPr/>
                      <p:nvPr/>
                    </p:nvSpPr>
                    <p:spPr>
                      <a:xfrm rot="5400000" flipV="1">
                        <a:off x="10098031" y="4193632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97" name="Oval 296"/>
                      <p:cNvSpPr/>
                      <p:nvPr/>
                    </p:nvSpPr>
                    <p:spPr>
                      <a:xfrm rot="5400000" flipV="1">
                        <a:off x="10098031" y="4193632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98" name="Oval 297"/>
                      <p:cNvSpPr/>
                      <p:nvPr/>
                    </p:nvSpPr>
                    <p:spPr>
                      <a:xfrm rot="5400000" flipV="1">
                        <a:off x="10250431" y="4346032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99" name="Oval 298"/>
                      <p:cNvSpPr/>
                      <p:nvPr/>
                    </p:nvSpPr>
                    <p:spPr>
                      <a:xfrm rot="5400000" flipV="1">
                        <a:off x="9915896" y="4262787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301" name="Oval 300"/>
                      <p:cNvSpPr/>
                      <p:nvPr/>
                    </p:nvSpPr>
                    <p:spPr>
                      <a:xfrm rot="5400000" flipV="1">
                        <a:off x="10250431" y="4346032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302" name="Oval 301"/>
                      <p:cNvSpPr/>
                      <p:nvPr/>
                    </p:nvSpPr>
                    <p:spPr>
                      <a:xfrm rot="5400000" flipV="1">
                        <a:off x="10402831" y="4498432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303" name="Oval 302"/>
                      <p:cNvSpPr/>
                      <p:nvPr/>
                    </p:nvSpPr>
                    <p:spPr>
                      <a:xfrm rot="5400000" flipV="1">
                        <a:off x="10068296" y="4415187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304" name="Oval 303"/>
                      <p:cNvSpPr/>
                      <p:nvPr/>
                    </p:nvSpPr>
                    <p:spPr>
                      <a:xfrm rot="5400000" flipV="1">
                        <a:off x="10226889" y="4719048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  <p:cxnSp>
                <p:nvCxnSpPr>
                  <p:cNvPr id="264" name="Straight Arrow Connector 263"/>
                  <p:cNvCxnSpPr/>
                  <p:nvPr/>
                </p:nvCxnSpPr>
                <p:spPr>
                  <a:xfrm>
                    <a:off x="5288659" y="4177388"/>
                    <a:ext cx="2400164" cy="0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Straight Arrow Connector 264"/>
                  <p:cNvCxnSpPr/>
                  <p:nvPr/>
                </p:nvCxnSpPr>
                <p:spPr>
                  <a:xfrm rot="16200000">
                    <a:off x="4110978" y="2974299"/>
                    <a:ext cx="2400164" cy="0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6369062" y="4124958"/>
                    <a:ext cx="76977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prstClr val="black"/>
                        </a:solidFill>
                      </a:rPr>
                      <a:t>x</a:t>
                    </a:r>
                    <a:r>
                      <a:rPr lang="en-US" baseline="-25000" dirty="0">
                        <a:solidFill>
                          <a:prstClr val="black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4969474" y="2702474"/>
                    <a:ext cx="76977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err="1">
                        <a:solidFill>
                          <a:prstClr val="black"/>
                        </a:solidFill>
                      </a:rPr>
                      <a:t>x</a:t>
                    </a:r>
                    <a:r>
                      <a:rPr lang="en-US" baseline="-25000" dirty="0" err="1">
                        <a:solidFill>
                          <a:prstClr val="black"/>
                        </a:solidFill>
                      </a:rPr>
                      <a:t>j</a:t>
                    </a:r>
                    <a:endParaRPr lang="en-US" baseline="-25000" dirty="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45" name="Group 244"/>
                <p:cNvGrpSpPr/>
                <p:nvPr/>
              </p:nvGrpSpPr>
              <p:grpSpPr>
                <a:xfrm>
                  <a:off x="903010" y="3456803"/>
                  <a:ext cx="718321" cy="861232"/>
                  <a:chOff x="903010" y="3456803"/>
                  <a:chExt cx="718321" cy="861232"/>
                </a:xfrm>
              </p:grpSpPr>
              <p:grpSp>
                <p:nvGrpSpPr>
                  <p:cNvPr id="246" name="Group 245"/>
                  <p:cNvGrpSpPr/>
                  <p:nvPr/>
                </p:nvGrpSpPr>
                <p:grpSpPr>
                  <a:xfrm>
                    <a:off x="903010" y="3456803"/>
                    <a:ext cx="718321" cy="861232"/>
                    <a:chOff x="2194840" y="2279989"/>
                    <a:chExt cx="718321" cy="861232"/>
                  </a:xfrm>
                </p:grpSpPr>
                <p:sp>
                  <p:nvSpPr>
                    <p:cNvPr id="248" name="Oval 247"/>
                    <p:cNvSpPr/>
                    <p:nvPr/>
                  </p:nvSpPr>
                  <p:spPr>
                    <a:xfrm>
                      <a:off x="2771271" y="231093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249" name="Group 248"/>
                    <p:cNvGrpSpPr/>
                    <p:nvPr/>
                  </p:nvGrpSpPr>
                  <p:grpSpPr>
                    <a:xfrm>
                      <a:off x="2194840" y="2279989"/>
                      <a:ext cx="511069" cy="861232"/>
                      <a:chOff x="2194840" y="2279989"/>
                      <a:chExt cx="511069" cy="861232"/>
                    </a:xfrm>
                  </p:grpSpPr>
                  <p:sp>
                    <p:nvSpPr>
                      <p:cNvPr id="250" name="Oval 249"/>
                      <p:cNvSpPr/>
                      <p:nvPr/>
                    </p:nvSpPr>
                    <p:spPr>
                      <a:xfrm>
                        <a:off x="2317538" y="2605628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51" name="Oval 250"/>
                      <p:cNvSpPr/>
                      <p:nvPr/>
                    </p:nvSpPr>
                    <p:spPr>
                      <a:xfrm>
                        <a:off x="2194840" y="2999331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52" name="Oval 251"/>
                      <p:cNvSpPr/>
                      <p:nvPr/>
                    </p:nvSpPr>
                    <p:spPr>
                      <a:xfrm>
                        <a:off x="2564019" y="2659413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53" name="Oval 252"/>
                      <p:cNvSpPr/>
                      <p:nvPr/>
                    </p:nvSpPr>
                    <p:spPr>
                      <a:xfrm>
                        <a:off x="2503581" y="2468985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54" name="Oval 253"/>
                      <p:cNvSpPr/>
                      <p:nvPr/>
                    </p:nvSpPr>
                    <p:spPr>
                      <a:xfrm>
                        <a:off x="2377454" y="2279989"/>
                        <a:ext cx="141890" cy="141890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247" name="Oval 246"/>
                  <p:cNvSpPr/>
                  <p:nvPr/>
                </p:nvSpPr>
                <p:spPr>
                  <a:xfrm>
                    <a:off x="1477353" y="3765282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cxnSp>
            <p:nvCxnSpPr>
              <p:cNvPr id="305" name="Straight Arrow Connector 304"/>
              <p:cNvCxnSpPr/>
              <p:nvPr/>
            </p:nvCxnSpPr>
            <p:spPr>
              <a:xfrm flipH="1" flipV="1">
                <a:off x="4778967" y="2949755"/>
                <a:ext cx="2332888" cy="1209408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TextBox 133"/>
              <p:cNvSpPr txBox="1"/>
              <p:nvPr/>
            </p:nvSpPr>
            <p:spPr>
              <a:xfrm>
                <a:off x="4990579" y="4343814"/>
                <a:ext cx="1908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ED7D31"/>
                    </a:solidFill>
                  </a:rPr>
                  <a:t>PC</a:t>
                </a:r>
                <a:r>
                  <a:rPr lang="en-US" baseline="-25000" dirty="0">
                    <a:solidFill>
                      <a:srgbClr val="ED7D31"/>
                    </a:solidFill>
                  </a:rPr>
                  <a:t>1</a:t>
                </a:r>
                <a:r>
                  <a:rPr lang="en-US" dirty="0">
                    <a:solidFill>
                      <a:srgbClr val="ED7D31"/>
                    </a:solidFill>
                  </a:rPr>
                  <a:t> = -0.3 x</a:t>
                </a:r>
                <a:r>
                  <a:rPr lang="en-US" baseline="-25000" dirty="0">
                    <a:solidFill>
                      <a:srgbClr val="ED7D31"/>
                    </a:solidFill>
                  </a:rPr>
                  <a:t>i </a:t>
                </a:r>
                <a:r>
                  <a:rPr lang="en-US" dirty="0">
                    <a:solidFill>
                      <a:srgbClr val="ED7D31"/>
                    </a:solidFill>
                  </a:rPr>
                  <a:t>- </a:t>
                </a:r>
                <a:r>
                  <a:rPr lang="en-US">
                    <a:solidFill>
                      <a:srgbClr val="ED7D31"/>
                    </a:solidFill>
                  </a:rPr>
                  <a:t>0.4 x</a:t>
                </a:r>
                <a:r>
                  <a:rPr lang="en-US" baseline="-25000">
                    <a:solidFill>
                      <a:srgbClr val="ED7D31"/>
                    </a:solidFill>
                  </a:rPr>
                  <a:t>i</a:t>
                </a:r>
                <a:endParaRPr lang="en-US" baseline="-25000" dirty="0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136" name="Shape 588"/>
            <p:cNvSpPr/>
            <p:nvPr/>
          </p:nvSpPr>
          <p:spPr>
            <a:xfrm>
              <a:off x="4035368" y="5110129"/>
              <a:ext cx="4131312" cy="147732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    H</a:t>
              </a:r>
              <a:r>
                <a:rPr lang="en-US" sz="1800" b="1" i="0" baseline="-2500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O algos: 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   Principal components</a:t>
              </a:r>
            </a:p>
            <a:p>
              <a:pPr>
                <a:defRPr sz="1800" i="0"/>
              </a:pPr>
              <a:r>
                <a:rPr lang="en-US" sz="1800" b="1" i="0" dirty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  Generalized low rank models</a:t>
              </a:r>
            </a:p>
            <a:p>
              <a:pPr>
                <a:defRPr sz="1800" i="0"/>
              </a:pPr>
              <a:r>
                <a:rPr lang="en-US" sz="1800" b="1" i="0" dirty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  Autoencoders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   Word2Vec</a:t>
              </a:r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8685221" y="2426745"/>
              <a:ext cx="2719349" cy="2720073"/>
              <a:chOff x="60161" y="2366399"/>
              <a:chExt cx="2719349" cy="2720073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60161" y="2366399"/>
                <a:ext cx="2719349" cy="2720073"/>
                <a:chOff x="4969474" y="1774217"/>
                <a:chExt cx="2719349" cy="2720073"/>
              </a:xfrm>
            </p:grpSpPr>
            <p:grpSp>
              <p:nvGrpSpPr>
                <p:cNvPr id="175" name="Group 174"/>
                <p:cNvGrpSpPr/>
                <p:nvPr/>
              </p:nvGrpSpPr>
              <p:grpSpPr>
                <a:xfrm>
                  <a:off x="5730150" y="2077978"/>
                  <a:ext cx="1874707" cy="1698511"/>
                  <a:chOff x="8870112" y="1431550"/>
                  <a:chExt cx="1874707" cy="1698511"/>
                </a:xfrm>
              </p:grpSpPr>
              <p:sp>
                <p:nvSpPr>
                  <p:cNvPr id="184" name="Oval 183"/>
                  <p:cNvSpPr/>
                  <p:nvPr/>
                </p:nvSpPr>
                <p:spPr>
                  <a:xfrm>
                    <a:off x="8922513" y="14663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5" name="Oval 184"/>
                  <p:cNvSpPr/>
                  <p:nvPr/>
                </p:nvSpPr>
                <p:spPr>
                  <a:xfrm>
                    <a:off x="8899847" y="18760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>
                    <a:off x="9052247" y="20284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9052247" y="2028496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9425258" y="154770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8870112" y="209765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9585434" y="1932565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9801003" y="143155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 rot="16200000">
                    <a:off x="9201913" y="17457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5" name="Oval 204"/>
                  <p:cNvSpPr/>
                  <p:nvPr/>
                </p:nvSpPr>
                <p:spPr>
                  <a:xfrm rot="16200000"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6" name="Oval 205"/>
                  <p:cNvSpPr/>
                  <p:nvPr/>
                </p:nvSpPr>
                <p:spPr>
                  <a:xfrm rot="16200000">
                    <a:off x="9577658" y="1700101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7" name="Oval 206"/>
                  <p:cNvSpPr/>
                  <p:nvPr/>
                </p:nvSpPr>
                <p:spPr>
                  <a:xfrm rot="16200000">
                    <a:off x="9354313" y="1898189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8" name="Oval 207"/>
                  <p:cNvSpPr/>
                  <p:nvPr/>
                </p:nvSpPr>
                <p:spPr>
                  <a:xfrm rot="16200000">
                    <a:off x="9953403" y="1583950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09" name="Group 208"/>
                  <p:cNvGrpSpPr/>
                  <p:nvPr/>
                </p:nvGrpSpPr>
                <p:grpSpPr>
                  <a:xfrm rot="10800000">
                    <a:off x="9838214" y="2022757"/>
                    <a:ext cx="906605" cy="1107304"/>
                    <a:chOff x="9763496" y="3753634"/>
                    <a:chExt cx="906605" cy="1107304"/>
                  </a:xfrm>
                </p:grpSpPr>
                <p:sp>
                  <p:nvSpPr>
                    <p:cNvPr id="210" name="Oval 209"/>
                    <p:cNvSpPr/>
                    <p:nvPr/>
                  </p:nvSpPr>
                  <p:spPr>
                    <a:xfrm flipV="1">
                      <a:off x="10528211" y="3753634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11" name="Oval 210"/>
                    <p:cNvSpPr/>
                    <p:nvPr/>
                  </p:nvSpPr>
                  <p:spPr>
                    <a:xfrm flipV="1">
                      <a:off x="9945631" y="40412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12" name="Oval 211"/>
                    <p:cNvSpPr/>
                    <p:nvPr/>
                  </p:nvSpPr>
                  <p:spPr>
                    <a:xfrm flipV="1">
                      <a:off x="9945631" y="40412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13" name="Oval 212"/>
                    <p:cNvSpPr/>
                    <p:nvPr/>
                  </p:nvSpPr>
                  <p:spPr>
                    <a:xfrm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14" name="Oval 213"/>
                    <p:cNvSpPr/>
                    <p:nvPr/>
                  </p:nvSpPr>
                  <p:spPr>
                    <a:xfrm flipV="1">
                      <a:off x="9763496" y="41103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15" name="Oval 214"/>
                    <p:cNvSpPr/>
                    <p:nvPr/>
                  </p:nvSpPr>
                  <p:spPr>
                    <a:xfrm flipV="1">
                      <a:off x="9801007" y="443441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16" name="Oval 215"/>
                    <p:cNvSpPr/>
                    <p:nvPr/>
                  </p:nvSpPr>
                  <p:spPr>
                    <a:xfrm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17" name="Oval 216"/>
                    <p:cNvSpPr/>
                    <p:nvPr/>
                  </p:nvSpPr>
                  <p:spPr>
                    <a:xfrm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18" name="Oval 217"/>
                    <p:cNvSpPr/>
                    <p:nvPr/>
                  </p:nvSpPr>
                  <p:spPr>
                    <a:xfrm flipV="1">
                      <a:off x="9915896" y="42627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19" name="Oval 218"/>
                    <p:cNvSpPr/>
                    <p:nvPr/>
                  </p:nvSpPr>
                  <p:spPr>
                    <a:xfrm flipV="1">
                      <a:off x="10074489" y="456664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20" name="Oval 219"/>
                    <p:cNvSpPr/>
                    <p:nvPr/>
                  </p:nvSpPr>
                  <p:spPr>
                    <a:xfrm rot="5400000" flipV="1">
                      <a:off x="9812247" y="4648103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21" name="Oval 220"/>
                    <p:cNvSpPr/>
                    <p:nvPr/>
                  </p:nvSpPr>
                  <p:spPr>
                    <a:xfrm rot="5400000"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22" name="Oval 221"/>
                    <p:cNvSpPr/>
                    <p:nvPr/>
                  </p:nvSpPr>
                  <p:spPr>
                    <a:xfrm rot="5400000" flipV="1">
                      <a:off x="10098031" y="41936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23" name="Oval 222"/>
                    <p:cNvSpPr/>
                    <p:nvPr/>
                  </p:nvSpPr>
                  <p:spPr>
                    <a:xfrm rot="5400000"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24" name="Oval 223"/>
                    <p:cNvSpPr/>
                    <p:nvPr/>
                  </p:nvSpPr>
                  <p:spPr>
                    <a:xfrm rot="5400000" flipV="1">
                      <a:off x="9915896" y="42627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25" name="Oval 224"/>
                    <p:cNvSpPr/>
                    <p:nvPr/>
                  </p:nvSpPr>
                  <p:spPr>
                    <a:xfrm rot="5400000" flipV="1">
                      <a:off x="10250431" y="43460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26" name="Oval 225"/>
                    <p:cNvSpPr/>
                    <p:nvPr/>
                  </p:nvSpPr>
                  <p:spPr>
                    <a:xfrm rot="5400000" flipV="1">
                      <a:off x="10402831" y="4498432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27" name="Oval 226"/>
                    <p:cNvSpPr/>
                    <p:nvPr/>
                  </p:nvSpPr>
                  <p:spPr>
                    <a:xfrm rot="5400000" flipV="1">
                      <a:off x="10068296" y="4415187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28" name="Oval 227"/>
                    <p:cNvSpPr/>
                    <p:nvPr/>
                  </p:nvSpPr>
                  <p:spPr>
                    <a:xfrm rot="5400000" flipV="1">
                      <a:off x="10226889" y="471904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76" name="Straight Arrow Connector 175"/>
                <p:cNvCxnSpPr/>
                <p:nvPr/>
              </p:nvCxnSpPr>
              <p:spPr>
                <a:xfrm>
                  <a:off x="5288659" y="4177388"/>
                  <a:ext cx="2400164" cy="0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 rot="16200000">
                  <a:off x="4110978" y="2974299"/>
                  <a:ext cx="2400164" cy="0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TextBox 177"/>
                <p:cNvSpPr txBox="1"/>
                <p:nvPr/>
              </p:nvSpPr>
              <p:spPr>
                <a:xfrm>
                  <a:off x="6369062" y="4124958"/>
                  <a:ext cx="7697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prstClr val="black"/>
                      </a:solidFill>
                    </a:rPr>
                    <a:t>x</a:t>
                  </a:r>
                  <a:r>
                    <a:rPr lang="en-US" baseline="-25000" dirty="0">
                      <a:solidFill>
                        <a:prstClr val="black"/>
                      </a:solidFill>
                    </a:rPr>
                    <a:t>i</a:t>
                  </a:r>
                </a:p>
              </p:txBody>
            </p:sp>
            <p:sp>
              <p:nvSpPr>
                <p:cNvPr id="183" name="TextBox 182"/>
                <p:cNvSpPr txBox="1"/>
                <p:nvPr/>
              </p:nvSpPr>
              <p:spPr>
                <a:xfrm>
                  <a:off x="4969474" y="2702474"/>
                  <a:ext cx="7697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>
                      <a:solidFill>
                        <a:prstClr val="black"/>
                      </a:solidFill>
                    </a:rPr>
                    <a:t>x</a:t>
                  </a:r>
                  <a:r>
                    <a:rPr lang="en-US" baseline="-25000" dirty="0" err="1">
                      <a:solidFill>
                        <a:prstClr val="black"/>
                      </a:solidFill>
                    </a:rPr>
                    <a:t>j</a:t>
                  </a:r>
                  <a:endParaRPr lang="en-US" baseline="-25000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9" name="Group 148"/>
              <p:cNvGrpSpPr/>
              <p:nvPr/>
            </p:nvGrpSpPr>
            <p:grpSpPr>
              <a:xfrm>
                <a:off x="1025708" y="3456803"/>
                <a:ext cx="595623" cy="521314"/>
                <a:chOff x="1025708" y="3456803"/>
                <a:chExt cx="595623" cy="521314"/>
              </a:xfrm>
            </p:grpSpPr>
            <p:grpSp>
              <p:nvGrpSpPr>
                <p:cNvPr id="151" name="Group 150"/>
                <p:cNvGrpSpPr/>
                <p:nvPr/>
              </p:nvGrpSpPr>
              <p:grpSpPr>
                <a:xfrm>
                  <a:off x="1025708" y="3456803"/>
                  <a:ext cx="595623" cy="521314"/>
                  <a:chOff x="2317538" y="2279989"/>
                  <a:chExt cx="595623" cy="521314"/>
                </a:xfrm>
              </p:grpSpPr>
              <p:sp>
                <p:nvSpPr>
                  <p:cNvPr id="157" name="Oval 156"/>
                  <p:cNvSpPr/>
                  <p:nvPr/>
                </p:nvSpPr>
                <p:spPr>
                  <a:xfrm>
                    <a:off x="2771271" y="2310937"/>
                    <a:ext cx="141890" cy="141890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60" name="Group 159"/>
                  <p:cNvGrpSpPr/>
                  <p:nvPr/>
                </p:nvGrpSpPr>
                <p:grpSpPr>
                  <a:xfrm>
                    <a:off x="2317538" y="2279989"/>
                    <a:ext cx="388371" cy="521314"/>
                    <a:chOff x="2317538" y="2279989"/>
                    <a:chExt cx="388371" cy="521314"/>
                  </a:xfrm>
                </p:grpSpPr>
                <p:sp>
                  <p:nvSpPr>
                    <p:cNvPr id="163" name="Oval 162"/>
                    <p:cNvSpPr/>
                    <p:nvPr/>
                  </p:nvSpPr>
                  <p:spPr>
                    <a:xfrm>
                      <a:off x="2317538" y="2605628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6" name="Oval 165"/>
                    <p:cNvSpPr/>
                    <p:nvPr/>
                  </p:nvSpPr>
                  <p:spPr>
                    <a:xfrm>
                      <a:off x="2564019" y="2659413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7" name="Oval 166"/>
                    <p:cNvSpPr/>
                    <p:nvPr/>
                  </p:nvSpPr>
                  <p:spPr>
                    <a:xfrm>
                      <a:off x="2503581" y="2468985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9" name="Oval 168"/>
                    <p:cNvSpPr/>
                    <p:nvPr/>
                  </p:nvSpPr>
                  <p:spPr>
                    <a:xfrm>
                      <a:off x="2377454" y="2279989"/>
                      <a:ext cx="141890" cy="141890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54" name="Oval 153"/>
                <p:cNvSpPr/>
                <p:nvPr/>
              </p:nvSpPr>
              <p:spPr>
                <a:xfrm>
                  <a:off x="1477353" y="3765282"/>
                  <a:ext cx="141890" cy="141890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230" name="TextBox 229"/>
            <p:cNvSpPr txBox="1"/>
            <p:nvPr/>
          </p:nvSpPr>
          <p:spPr>
            <a:xfrm>
              <a:off x="9078849" y="2439124"/>
              <a:ext cx="1137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Fraudster</a:t>
              </a:r>
              <a:endParaRPr lang="en-US" baseline="-25000" dirty="0">
                <a:solidFill>
                  <a:srgbClr val="FFC000"/>
                </a:solidFill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10096037" y="4411976"/>
              <a:ext cx="1137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D7D31"/>
                  </a:solidFill>
                </a:rPr>
                <a:t>Billionaire</a:t>
              </a:r>
              <a:endParaRPr lang="en-US" baseline="-25000" dirty="0">
                <a:solidFill>
                  <a:srgbClr val="ED7D31"/>
                </a:solidFill>
              </a:endParaRPr>
            </a:p>
          </p:txBody>
        </p:sp>
        <p:sp>
          <p:nvSpPr>
            <p:cNvPr id="232" name="Shape 588"/>
            <p:cNvSpPr/>
            <p:nvPr/>
          </p:nvSpPr>
          <p:spPr>
            <a:xfrm>
              <a:off x="8267953" y="1118553"/>
              <a:ext cx="4098523" cy="12003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   Anomaly detection: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   </a:t>
              </a:r>
              <a:r>
                <a:rPr lang="en-US" sz="1800" b="1" i="0" dirty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Detecting outlying rows - </a:t>
              </a: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Finding   </a:t>
              </a:r>
            </a:p>
            <a:p>
              <a:pPr>
                <a:defRPr sz="1800" i="0"/>
              </a:pPr>
              <a:r>
                <a:rPr lang="en-US" sz="1800" b="1" i="0" dirty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 high-value, fraudulent, or  </a:t>
              </a:r>
            </a:p>
            <a:p>
              <a:pPr>
                <a:defRPr sz="1800" i="0"/>
              </a:pPr>
              <a:r>
                <a:rPr lang="en-US" sz="1800" b="1" i="0" dirty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 weird customers </a:t>
              </a:r>
              <a:endParaRPr sz="16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3" name="Shape 588"/>
            <p:cNvSpPr/>
            <p:nvPr/>
          </p:nvSpPr>
          <p:spPr>
            <a:xfrm>
              <a:off x="8138832" y="5107721"/>
              <a:ext cx="4053168" cy="12003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 i="1">
                  <a:latin typeface="Futura LT Pro Book"/>
                  <a:ea typeface="Futura LT Pro Book"/>
                  <a:cs typeface="Futura LT Pro Book"/>
                  <a:sym typeface="Futura LT Pro Book"/>
                </a:defRPr>
              </a:lvl1pPr>
            </a:lstStyle>
            <a:p>
              <a:pPr>
                <a:defRPr sz="1800" i="0"/>
              </a:pP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    H</a:t>
              </a:r>
              <a:r>
                <a:rPr lang="en-US" sz="1800" b="1" i="0" baseline="-2500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r>
                <a:rPr lang="en-US" sz="1800" b="1" i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O algos: </a:t>
              </a:r>
            </a:p>
            <a:p>
              <a:pPr>
                <a:defRPr sz="1800" i="0"/>
              </a:pP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   Principal components</a:t>
              </a:r>
            </a:p>
            <a:p>
              <a:pPr>
                <a:defRPr sz="1800" i="0"/>
              </a:pPr>
              <a:r>
                <a:rPr lang="en-US" sz="1800" b="1" i="0" dirty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  Generalized low rank models</a:t>
              </a:r>
            </a:p>
            <a:p>
              <a:pPr>
                <a:defRPr sz="1800" i="0"/>
              </a:pPr>
              <a:r>
                <a:rPr lang="en-US" sz="1800" b="1" i="0" dirty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800" b="1" i="0" dirty="0" smtClean="0">
                  <a:solidFill>
                    <a:srgbClr val="ED7D31"/>
                  </a:solidFill>
                  <a:latin typeface="Arial" charset="0"/>
                  <a:ea typeface="Arial" charset="0"/>
                  <a:cs typeface="Arial" charset="0"/>
                </a:rPr>
                <a:t>   Autoencoders</a:t>
              </a:r>
              <a:endParaRPr sz="1800" b="1" i="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34" name="Title 7"/>
          <p:cNvSpPr>
            <a:spLocks noGrp="1"/>
          </p:cNvSpPr>
          <p:nvPr>
            <p:ph type="title"/>
          </p:nvPr>
        </p:nvSpPr>
        <p:spPr>
          <a:xfrm>
            <a:off x="155478" y="-70766"/>
            <a:ext cx="10515600" cy="991649"/>
          </a:xfrm>
        </p:spPr>
        <p:txBody>
          <a:bodyPr/>
          <a:lstStyle/>
          <a:p>
            <a:r>
              <a:rPr lang="en-US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76128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Simplified Typical Machine Learning Pipeline</a:t>
            </a:r>
          </a:p>
        </p:txBody>
      </p:sp>
      <p:grpSp>
        <p:nvGrpSpPr>
          <p:cNvPr id="5" name="Group 1041"/>
          <p:cNvGrpSpPr/>
          <p:nvPr/>
        </p:nvGrpSpPr>
        <p:grpSpPr>
          <a:xfrm>
            <a:off x="10251131" y="3499984"/>
            <a:ext cx="1693893" cy="1827735"/>
            <a:chOff x="0" y="0"/>
            <a:chExt cx="3387784" cy="3655468"/>
          </a:xfrm>
        </p:grpSpPr>
        <p:pic>
          <p:nvPicPr>
            <p:cNvPr id="6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68065" y="0"/>
              <a:ext cx="2119719" cy="204662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</p:pic>
        <p:sp>
          <p:nvSpPr>
            <p:cNvPr id="7" name="Shape 1039"/>
            <p:cNvSpPr/>
            <p:nvPr/>
          </p:nvSpPr>
          <p:spPr>
            <a:xfrm>
              <a:off x="1492507" y="2814212"/>
              <a:ext cx="1763303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4800" b="1">
                  <a:solidFill>
                    <a:srgbClr val="477998"/>
                  </a:solidFill>
                </a:defRPr>
              </a:lvl1pPr>
            </a:lstStyle>
            <a:p>
              <a:pPr hangingPunct="0"/>
              <a:r>
                <a:rPr sz="2400" kern="0">
                  <a:sym typeface="Calibri"/>
                </a:rPr>
                <a:t>Model</a:t>
              </a:r>
            </a:p>
          </p:txBody>
        </p:sp>
        <p:sp>
          <p:nvSpPr>
            <p:cNvPr id="9" name="Shape 1040"/>
            <p:cNvSpPr/>
            <p:nvPr/>
          </p:nvSpPr>
          <p:spPr>
            <a:xfrm>
              <a:off x="0" y="1023312"/>
              <a:ext cx="1016001" cy="1"/>
            </a:xfrm>
            <a:prstGeom prst="line">
              <a:avLst/>
            </a:prstGeom>
            <a:noFill/>
            <a:ln w="63500" cap="flat">
              <a:solidFill>
                <a:srgbClr val="47799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hangingPunct="0"/>
              <a:endParaRPr sz="1400" kern="0">
                <a:solidFill>
                  <a:srgbClr val="000000"/>
                </a:solidFill>
                <a:sym typeface="Calibri"/>
              </a:endParaRPr>
            </a:p>
          </p:txBody>
        </p:sp>
      </p:grpSp>
      <p:grpSp>
        <p:nvGrpSpPr>
          <p:cNvPr id="10" name="Group 1048"/>
          <p:cNvGrpSpPr/>
          <p:nvPr/>
        </p:nvGrpSpPr>
        <p:grpSpPr>
          <a:xfrm>
            <a:off x="8253572" y="3384419"/>
            <a:ext cx="2010933" cy="2277756"/>
            <a:chOff x="0" y="0"/>
            <a:chExt cx="4021865" cy="4555510"/>
          </a:xfrm>
        </p:grpSpPr>
        <p:pic>
          <p:nvPicPr>
            <p:cNvPr id="11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81864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Shape 1046"/>
            <p:cNvSpPr/>
            <p:nvPr/>
          </p:nvSpPr>
          <p:spPr>
            <a:xfrm>
              <a:off x="1660220" y="2975591"/>
              <a:ext cx="2183291" cy="1579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pPr algn="ctr" hangingPunct="0">
                <a:defRPr sz="4800" b="1">
                  <a:solidFill>
                    <a:srgbClr val="477998"/>
                  </a:solidFill>
                </a:defRPr>
              </a:pPr>
              <a:r>
                <a:rPr sz="2400" b="1" kern="0">
                  <a:solidFill>
                    <a:srgbClr val="477998"/>
                  </a:solidFill>
                  <a:sym typeface="Calibri"/>
                </a:rPr>
                <a:t>Model</a:t>
              </a:r>
            </a:p>
            <a:p>
              <a:pPr algn="ctr" hangingPunct="0">
                <a:defRPr sz="4800" b="1">
                  <a:solidFill>
                    <a:srgbClr val="477998"/>
                  </a:solidFill>
                </a:defRPr>
              </a:pPr>
              <a:r>
                <a:rPr sz="2400" b="1" kern="0">
                  <a:solidFill>
                    <a:srgbClr val="477998"/>
                  </a:solidFill>
                  <a:sym typeface="Calibri"/>
                </a:rPr>
                <a:t>Building</a:t>
              </a:r>
            </a:p>
          </p:txBody>
        </p:sp>
        <p:sp>
          <p:nvSpPr>
            <p:cNvPr id="13" name="Shape 1047"/>
            <p:cNvSpPr/>
            <p:nvPr/>
          </p:nvSpPr>
          <p:spPr>
            <a:xfrm>
              <a:off x="0" y="1179372"/>
              <a:ext cx="1016001" cy="1"/>
            </a:xfrm>
            <a:prstGeom prst="line">
              <a:avLst/>
            </a:prstGeom>
            <a:noFill/>
            <a:ln w="63500" cap="flat">
              <a:solidFill>
                <a:srgbClr val="47799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hangingPunct="0"/>
              <a:endParaRPr sz="1400" kern="0">
                <a:solidFill>
                  <a:srgbClr val="000000"/>
                </a:solidFill>
                <a:sym typeface="Calibri"/>
              </a:endParaRPr>
            </a:p>
          </p:txBody>
        </p:sp>
      </p:grpSp>
      <p:grpSp>
        <p:nvGrpSpPr>
          <p:cNvPr id="14" name="Group 1053"/>
          <p:cNvGrpSpPr/>
          <p:nvPr/>
        </p:nvGrpSpPr>
        <p:grpSpPr>
          <a:xfrm>
            <a:off x="6214469" y="2483158"/>
            <a:ext cx="1949718" cy="918372"/>
            <a:chOff x="-17723" y="4821"/>
            <a:chExt cx="3899434" cy="1836742"/>
          </a:xfrm>
        </p:grpSpPr>
        <p:sp>
          <p:nvSpPr>
            <p:cNvPr id="15" name="Shape 1049"/>
            <p:cNvSpPr/>
            <p:nvPr/>
          </p:nvSpPr>
          <p:spPr>
            <a:xfrm>
              <a:off x="-17723" y="4821"/>
              <a:ext cx="2321148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 algn="ctr">
                <a:defRPr sz="4800" b="1">
                  <a:solidFill>
                    <a:srgbClr val="477998"/>
                  </a:solidFill>
                </a:defRPr>
              </a:lvl1pPr>
            </a:lstStyle>
            <a:p>
              <a:pPr hangingPunct="0"/>
              <a:r>
                <a:rPr sz="2400" kern="0">
                  <a:sym typeface="Calibri"/>
                </a:rPr>
                <a:t>Features</a:t>
              </a:r>
            </a:p>
          </p:txBody>
        </p:sp>
        <p:sp>
          <p:nvSpPr>
            <p:cNvPr id="16" name="Shape 1050"/>
            <p:cNvSpPr/>
            <p:nvPr/>
          </p:nvSpPr>
          <p:spPr>
            <a:xfrm>
              <a:off x="2134438" y="589084"/>
              <a:ext cx="1747273" cy="84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 algn="ctr">
                <a:defRPr sz="4800" b="1">
                  <a:solidFill>
                    <a:srgbClr val="477998"/>
                  </a:solidFill>
                </a:defRPr>
              </a:lvl1pPr>
            </a:lstStyle>
            <a:p>
              <a:pPr hangingPunct="0"/>
              <a:r>
                <a:rPr sz="2400" kern="0">
                  <a:sym typeface="Calibri"/>
                </a:rPr>
                <a:t>Target</a:t>
              </a:r>
            </a:p>
          </p:txBody>
        </p:sp>
        <p:sp>
          <p:nvSpPr>
            <p:cNvPr id="17" name="Shape 1051"/>
            <p:cNvSpPr/>
            <p:nvPr/>
          </p:nvSpPr>
          <p:spPr>
            <a:xfrm>
              <a:off x="3008073" y="1435162"/>
              <a:ext cx="1" cy="406401"/>
            </a:xfrm>
            <a:prstGeom prst="line">
              <a:avLst/>
            </a:prstGeom>
            <a:noFill/>
            <a:ln w="25400" cap="flat">
              <a:solidFill>
                <a:srgbClr val="47799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hangingPunct="0"/>
              <a:endParaRPr sz="1400" kern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8" name="Shape 1052"/>
            <p:cNvSpPr/>
            <p:nvPr/>
          </p:nvSpPr>
          <p:spPr>
            <a:xfrm flipH="1">
              <a:off x="1284413" y="850900"/>
              <a:ext cx="1" cy="990662"/>
            </a:xfrm>
            <a:prstGeom prst="line">
              <a:avLst/>
            </a:prstGeom>
            <a:noFill/>
            <a:ln w="25400" cap="flat">
              <a:solidFill>
                <a:srgbClr val="47799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hangingPunct="0"/>
              <a:endParaRPr sz="1400" kern="0">
                <a:solidFill>
                  <a:srgbClr val="000000"/>
                </a:solidFill>
                <a:sym typeface="Calibri"/>
              </a:endParaRPr>
            </a:p>
          </p:txBody>
        </p:sp>
      </p:grpSp>
      <p:graphicFrame>
        <p:nvGraphicFramePr>
          <p:cNvPr id="19" name="Table 1054"/>
          <p:cNvGraphicFramePr/>
          <p:nvPr>
            <p:extLst/>
          </p:nvPr>
        </p:nvGraphicFramePr>
        <p:xfrm>
          <a:off x="5796704" y="3451741"/>
          <a:ext cx="2203135" cy="1652660"/>
        </p:xfrm>
        <a:graphic>
          <a:graphicData uri="http://schemas.openxmlformats.org/drawingml/2006/table">
            <a:tbl>
              <a:tblPr firstRow="1" bandRow="1"/>
              <a:tblGrid>
                <a:gridCol w="440627"/>
                <a:gridCol w="440627"/>
                <a:gridCol w="440627"/>
                <a:gridCol w="440627"/>
                <a:gridCol w="440627"/>
              </a:tblGrid>
              <a:tr h="418984">
                <a:tc>
                  <a:txBody>
                    <a:bodyPr/>
                    <a:lstStyle/>
                    <a:p>
                      <a:pPr defTabSz="914400">
                        <a:defRPr sz="1100"/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/>
                      </a:pPr>
                      <a:endParaRPr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/>
                      </a:pPr>
                      <a:endParaRPr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/>
                      </a:pPr>
                      <a:endParaRPr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/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418984">
                <a:tc>
                  <a:txBody>
                    <a:bodyPr/>
                    <a:lstStyle/>
                    <a:p>
                      <a:pPr defTabSz="914400">
                        <a:defRPr sz="1100"/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/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407346">
                <a:tc>
                  <a:txBody>
                    <a:bodyPr/>
                    <a:lstStyle/>
                    <a:p>
                      <a:pPr defTabSz="914400">
                        <a:defRPr sz="1100"/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/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/>
                      </a:pPr>
                      <a:endParaRPr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407346">
                <a:tc>
                  <a:txBody>
                    <a:bodyPr/>
                    <a:lstStyle/>
                    <a:p>
                      <a:pPr defTabSz="914400">
                        <a:defRPr sz="1100"/>
                      </a:pPr>
                      <a:endParaRPr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/>
                      </a:pPr>
                      <a:endParaRPr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/>
                      </a:pPr>
                      <a:endParaRPr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/>
                      </a:pPr>
                      <a:endParaRPr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/>
                      </a:pPr>
                      <a:endParaRPr dirty="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0" name="Shape 1055"/>
          <p:cNvSpPr/>
          <p:nvPr/>
        </p:nvSpPr>
        <p:spPr>
          <a:xfrm>
            <a:off x="6158786" y="5326864"/>
            <a:ext cx="1512898" cy="789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/>
          <a:p>
            <a:pPr algn="ctr" hangingPunct="0">
              <a:defRPr sz="4800" b="1">
                <a:solidFill>
                  <a:srgbClr val="477998"/>
                </a:solidFill>
              </a:defRPr>
            </a:pPr>
            <a:r>
              <a:rPr sz="2400" b="1" kern="0" dirty="0">
                <a:solidFill>
                  <a:srgbClr val="477998"/>
                </a:solidFill>
                <a:sym typeface="Calibri"/>
              </a:rPr>
              <a:t>Modeling</a:t>
            </a:r>
          </a:p>
          <a:p>
            <a:pPr algn="ctr" hangingPunct="0">
              <a:defRPr sz="4800" b="1">
                <a:solidFill>
                  <a:srgbClr val="477998"/>
                </a:solidFill>
              </a:defRPr>
            </a:pPr>
            <a:r>
              <a:rPr sz="2400" b="1" kern="0" dirty="0">
                <a:solidFill>
                  <a:srgbClr val="477998"/>
                </a:solidFill>
                <a:sym typeface="Calibri"/>
              </a:rPr>
              <a:t>Table</a:t>
            </a:r>
          </a:p>
        </p:txBody>
      </p:sp>
      <p:sp>
        <p:nvSpPr>
          <p:cNvPr id="21" name="Shape 1056"/>
          <p:cNvSpPr/>
          <p:nvPr/>
        </p:nvSpPr>
        <p:spPr>
          <a:xfrm>
            <a:off x="4987790" y="3911590"/>
            <a:ext cx="635903" cy="2116"/>
          </a:xfrm>
          <a:prstGeom prst="line">
            <a:avLst/>
          </a:prstGeom>
          <a:noFill/>
          <a:ln w="63500" cap="flat">
            <a:solidFill>
              <a:srgbClr val="477998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hangingPunct="0"/>
            <a:endParaRPr sz="1400" kern="0">
              <a:solidFill>
                <a:srgbClr val="000000"/>
              </a:solidFill>
              <a:sym typeface="Calibri"/>
            </a:endParaRPr>
          </a:p>
        </p:txBody>
      </p:sp>
      <p:grpSp>
        <p:nvGrpSpPr>
          <p:cNvPr id="22" name="Group 1061"/>
          <p:cNvGrpSpPr/>
          <p:nvPr/>
        </p:nvGrpSpPr>
        <p:grpSpPr>
          <a:xfrm>
            <a:off x="3149619" y="3321904"/>
            <a:ext cx="2441885" cy="2277756"/>
            <a:chOff x="0" y="0"/>
            <a:chExt cx="4883768" cy="4555510"/>
          </a:xfrm>
        </p:grpSpPr>
        <p:pic>
          <p:nvPicPr>
            <p:cNvPr id="23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87809" y="0"/>
              <a:ext cx="2540001" cy="2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" name="Shape 1059"/>
            <p:cNvSpPr/>
            <p:nvPr/>
          </p:nvSpPr>
          <p:spPr>
            <a:xfrm>
              <a:off x="231854" y="2975591"/>
              <a:ext cx="4651914" cy="1579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pPr algn="ctr" hangingPunct="0">
                <a:defRPr sz="4800" b="1">
                  <a:solidFill>
                    <a:srgbClr val="477998"/>
                  </a:solidFill>
                </a:defRPr>
              </a:pPr>
              <a:r>
                <a:rPr sz="2400" b="1" kern="0">
                  <a:solidFill>
                    <a:srgbClr val="477998"/>
                  </a:solidFill>
                  <a:sym typeface="Calibri"/>
                </a:rPr>
                <a:t>Data Quality</a:t>
              </a:r>
            </a:p>
            <a:p>
              <a:pPr algn="ctr" hangingPunct="0">
                <a:defRPr sz="4800" b="1">
                  <a:solidFill>
                    <a:srgbClr val="477998"/>
                  </a:solidFill>
                </a:defRPr>
              </a:pPr>
              <a:r>
                <a:rPr sz="2400" b="1" kern="0">
                  <a:solidFill>
                    <a:srgbClr val="477998"/>
                  </a:solidFill>
                  <a:sym typeface="Calibri"/>
                </a:rPr>
                <a:t>&amp; Transformation</a:t>
              </a:r>
            </a:p>
          </p:txBody>
        </p:sp>
        <p:sp>
          <p:nvSpPr>
            <p:cNvPr id="25" name="Shape 1060"/>
            <p:cNvSpPr/>
            <p:nvPr/>
          </p:nvSpPr>
          <p:spPr>
            <a:xfrm>
              <a:off x="0" y="1179372"/>
              <a:ext cx="1295401" cy="1"/>
            </a:xfrm>
            <a:prstGeom prst="line">
              <a:avLst/>
            </a:prstGeom>
            <a:noFill/>
            <a:ln w="63500" cap="flat">
              <a:solidFill>
                <a:srgbClr val="47799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hangingPunct="0"/>
              <a:endParaRPr sz="1400" kern="0">
                <a:solidFill>
                  <a:srgbClr val="000000"/>
                </a:solidFill>
                <a:sym typeface="Calibri"/>
              </a:endParaRPr>
            </a:p>
          </p:txBody>
        </p:sp>
      </p:grpSp>
      <p:graphicFrame>
        <p:nvGraphicFramePr>
          <p:cNvPr id="26" name="Table 1062"/>
          <p:cNvGraphicFramePr/>
          <p:nvPr/>
        </p:nvGraphicFramePr>
        <p:xfrm>
          <a:off x="412308" y="1690688"/>
          <a:ext cx="783450" cy="516626"/>
        </p:xfrm>
        <a:graphic>
          <a:graphicData uri="http://schemas.openxmlformats.org/drawingml/2006/table">
            <a:tbl>
              <a:tblPr firstRow="1" bandRow="1"/>
              <a:tblGrid>
                <a:gridCol w="156690"/>
                <a:gridCol w="156690"/>
                <a:gridCol w="156690"/>
                <a:gridCol w="156690"/>
                <a:gridCol w="156690"/>
              </a:tblGrid>
              <a:tr h="130975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30975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2733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2733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7" name="Table 1063"/>
          <p:cNvGraphicFramePr/>
          <p:nvPr/>
        </p:nvGraphicFramePr>
        <p:xfrm>
          <a:off x="1075470" y="2646774"/>
          <a:ext cx="783450" cy="516626"/>
        </p:xfrm>
        <a:graphic>
          <a:graphicData uri="http://schemas.openxmlformats.org/drawingml/2006/table">
            <a:tbl>
              <a:tblPr firstRow="1" bandRow="1"/>
              <a:tblGrid>
                <a:gridCol w="156690"/>
                <a:gridCol w="156690"/>
                <a:gridCol w="156690"/>
                <a:gridCol w="156690"/>
                <a:gridCol w="156690"/>
              </a:tblGrid>
              <a:tr h="130975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30975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2733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2733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8" name="Table 1064"/>
          <p:cNvGraphicFramePr/>
          <p:nvPr/>
        </p:nvGraphicFramePr>
        <p:xfrm>
          <a:off x="118834" y="3690008"/>
          <a:ext cx="783450" cy="516626"/>
        </p:xfrm>
        <a:graphic>
          <a:graphicData uri="http://schemas.openxmlformats.org/drawingml/2006/table">
            <a:tbl>
              <a:tblPr firstRow="1" bandRow="1"/>
              <a:tblGrid>
                <a:gridCol w="156690"/>
                <a:gridCol w="156690"/>
                <a:gridCol w="156690"/>
                <a:gridCol w="156690"/>
                <a:gridCol w="156690"/>
              </a:tblGrid>
              <a:tr h="130975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30975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2733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2733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9" name="Table 1065"/>
          <p:cNvGraphicFramePr/>
          <p:nvPr/>
        </p:nvGraphicFramePr>
        <p:xfrm>
          <a:off x="1158365" y="4704655"/>
          <a:ext cx="783450" cy="516626"/>
        </p:xfrm>
        <a:graphic>
          <a:graphicData uri="http://schemas.openxmlformats.org/drawingml/2006/table">
            <a:tbl>
              <a:tblPr firstRow="1" bandRow="1"/>
              <a:tblGrid>
                <a:gridCol w="156690"/>
                <a:gridCol w="156690"/>
                <a:gridCol w="156690"/>
                <a:gridCol w="156690"/>
                <a:gridCol w="156690"/>
              </a:tblGrid>
              <a:tr h="130975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T w="38100">
                      <a:solidFill>
                        <a:srgbClr val="477998"/>
                      </a:solidFill>
                      <a:miter lim="400000"/>
                    </a:lnT>
                    <a:solidFill>
                      <a:srgbClr val="477998"/>
                    </a:solidFill>
                  </a:tcPr>
                </a:tc>
              </a:tr>
              <a:tr h="130975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2733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</a:tcPr>
                </a:tc>
              </a:tr>
              <a:tr h="127338"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L w="38100">
                      <a:solidFill>
                        <a:srgbClr val="477998"/>
                      </a:solidFill>
                      <a:miter lim="400000"/>
                    </a:lnL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sym typeface="Calibri"/>
                        </a:defRPr>
                      </a:pPr>
                      <a:endParaRPr sz="600"/>
                    </a:p>
                  </a:txBody>
                  <a:tcPr marL="0" marR="0" marT="0" marB="0" horzOverflow="overflow">
                    <a:lnR w="38100">
                      <a:solidFill>
                        <a:srgbClr val="477998"/>
                      </a:solidFill>
                      <a:miter lim="400000"/>
                    </a:lnR>
                    <a:lnB w="38100">
                      <a:solidFill>
                        <a:srgbClr val="477998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30" name="Group 1075"/>
          <p:cNvGrpSpPr/>
          <p:nvPr/>
        </p:nvGrpSpPr>
        <p:grpSpPr>
          <a:xfrm>
            <a:off x="838200" y="1949001"/>
            <a:ext cx="2216444" cy="4153026"/>
            <a:chOff x="-24892" y="0"/>
            <a:chExt cx="4690345" cy="8750146"/>
          </a:xfrm>
        </p:grpSpPr>
        <p:sp>
          <p:nvSpPr>
            <p:cNvPr id="31" name="Shape 1066"/>
            <p:cNvSpPr/>
            <p:nvPr/>
          </p:nvSpPr>
          <p:spPr>
            <a:xfrm>
              <a:off x="-24892" y="7170226"/>
              <a:ext cx="2962350" cy="1579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pPr algn="ctr" hangingPunct="0">
                <a:defRPr sz="4800" b="1">
                  <a:solidFill>
                    <a:srgbClr val="477998"/>
                  </a:solidFill>
                </a:defRPr>
              </a:pPr>
              <a:r>
                <a:rPr sz="2400" b="1" kern="0">
                  <a:solidFill>
                    <a:srgbClr val="477998"/>
                  </a:solidFill>
                  <a:sym typeface="Calibri"/>
                </a:rPr>
                <a:t>Data</a:t>
              </a:r>
            </a:p>
            <a:p>
              <a:pPr algn="ctr" hangingPunct="0">
                <a:defRPr sz="4800" b="1">
                  <a:solidFill>
                    <a:srgbClr val="477998"/>
                  </a:solidFill>
                </a:defRPr>
              </a:pPr>
              <a:r>
                <a:rPr sz="2400" b="1" kern="0">
                  <a:solidFill>
                    <a:srgbClr val="477998"/>
                  </a:solidFill>
                  <a:sym typeface="Calibri"/>
                </a:rPr>
                <a:t>Integration</a:t>
              </a:r>
            </a:p>
          </p:txBody>
        </p:sp>
        <p:sp>
          <p:nvSpPr>
            <p:cNvPr id="32" name="Shape 1067"/>
            <p:cNvSpPr/>
            <p:nvPr/>
          </p:nvSpPr>
          <p:spPr>
            <a:xfrm>
              <a:off x="3395452" y="3498842"/>
              <a:ext cx="1270001" cy="1270001"/>
            </a:xfrm>
            <a:prstGeom prst="ellipse">
              <a:avLst/>
            </a:prstGeom>
            <a:solidFill>
              <a:srgbClr val="477998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ctr">
                <a:defRPr sz="6400" b="1">
                  <a:solidFill>
                    <a:srgbClr val="FFFFFF"/>
                  </a:solidFill>
                </a:defRPr>
              </a:lvl1pPr>
            </a:lstStyle>
            <a:p>
              <a:pPr hangingPunct="0"/>
              <a:r>
                <a:rPr sz="3200" kern="0">
                  <a:sym typeface="Calibri"/>
                </a:rPr>
                <a:t>+</a:t>
              </a:r>
            </a:p>
          </p:txBody>
        </p:sp>
        <p:sp>
          <p:nvSpPr>
            <p:cNvPr id="33" name="Shape 1068"/>
            <p:cNvSpPr/>
            <p:nvPr/>
          </p:nvSpPr>
          <p:spPr>
            <a:xfrm>
              <a:off x="3382672" y="1955716"/>
              <a:ext cx="623106" cy="1647843"/>
            </a:xfrm>
            <a:prstGeom prst="line">
              <a:avLst/>
            </a:prstGeom>
            <a:noFill/>
            <a:ln w="63500" cap="flat">
              <a:solidFill>
                <a:srgbClr val="47799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hangingPunct="0"/>
              <a:endParaRPr sz="1400" kern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34" name="Shape 1069"/>
            <p:cNvSpPr/>
            <p:nvPr/>
          </p:nvSpPr>
          <p:spPr>
            <a:xfrm>
              <a:off x="2138495" y="1983337"/>
              <a:ext cx="1244258" cy="1"/>
            </a:xfrm>
            <a:prstGeom prst="line">
              <a:avLst/>
            </a:prstGeom>
            <a:noFill/>
            <a:ln w="63500" cap="flat">
              <a:solidFill>
                <a:srgbClr val="477998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hangingPunct="0"/>
              <a:endParaRPr sz="1400" kern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35" name="Shape 1070"/>
            <p:cNvSpPr/>
            <p:nvPr/>
          </p:nvSpPr>
          <p:spPr>
            <a:xfrm>
              <a:off x="3313720" y="6915"/>
              <a:ext cx="721835" cy="3554005"/>
            </a:xfrm>
            <a:prstGeom prst="line">
              <a:avLst/>
            </a:prstGeom>
            <a:noFill/>
            <a:ln w="63500" cap="flat">
              <a:solidFill>
                <a:srgbClr val="47799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hangingPunct="0"/>
              <a:endParaRPr sz="1400" kern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36" name="Shape 1071"/>
            <p:cNvSpPr/>
            <p:nvPr/>
          </p:nvSpPr>
          <p:spPr>
            <a:xfrm>
              <a:off x="758004" y="0"/>
              <a:ext cx="2594972" cy="0"/>
            </a:xfrm>
            <a:prstGeom prst="line">
              <a:avLst/>
            </a:prstGeom>
            <a:noFill/>
            <a:ln w="63500" cap="flat">
              <a:solidFill>
                <a:srgbClr val="477998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hangingPunct="0"/>
              <a:endParaRPr sz="1400" kern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37" name="Shape 1072"/>
            <p:cNvSpPr/>
            <p:nvPr/>
          </p:nvSpPr>
          <p:spPr>
            <a:xfrm>
              <a:off x="89132" y="4049284"/>
              <a:ext cx="3293622" cy="1"/>
            </a:xfrm>
            <a:prstGeom prst="line">
              <a:avLst/>
            </a:prstGeom>
            <a:noFill/>
            <a:ln w="63500" cap="flat">
              <a:solidFill>
                <a:srgbClr val="47799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hangingPunct="0"/>
              <a:endParaRPr sz="1400" kern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38" name="Shape 1073"/>
            <p:cNvSpPr/>
            <p:nvPr/>
          </p:nvSpPr>
          <p:spPr>
            <a:xfrm flipV="1">
              <a:off x="3613522" y="4766137"/>
              <a:ext cx="362629" cy="1284923"/>
            </a:xfrm>
            <a:prstGeom prst="line">
              <a:avLst/>
            </a:prstGeom>
            <a:noFill/>
            <a:ln w="63500" cap="flat">
              <a:solidFill>
                <a:srgbClr val="477998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hangingPunct="0"/>
              <a:endParaRPr sz="1400" kern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39" name="Shape 1074"/>
            <p:cNvSpPr/>
            <p:nvPr/>
          </p:nvSpPr>
          <p:spPr>
            <a:xfrm>
              <a:off x="2253380" y="6027933"/>
              <a:ext cx="1440763" cy="1"/>
            </a:xfrm>
            <a:prstGeom prst="line">
              <a:avLst/>
            </a:prstGeom>
            <a:noFill/>
            <a:ln w="63500" cap="flat">
              <a:solidFill>
                <a:srgbClr val="477998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hangingPunct="0"/>
              <a:endParaRPr sz="1400" kern="0">
                <a:solidFill>
                  <a:srgbClr val="000000"/>
                </a:solidFill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62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1833</TotalTime>
  <Words>592</Words>
  <Application>Microsoft Macintosh PowerPoint</Application>
  <PresentationFormat>Custom</PresentationFormat>
  <Paragraphs>200</Paragraphs>
  <Slides>22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First-time Qwiklab Account Setup</vt:lpstr>
      <vt:lpstr>H2O-3 and Sparkling Water Workshop</vt:lpstr>
      <vt:lpstr>Agenda</vt:lpstr>
      <vt:lpstr>H2O Overview</vt:lpstr>
      <vt:lpstr>H2O Products</vt:lpstr>
      <vt:lpstr>What is Machine Learning?</vt:lpstr>
      <vt:lpstr>Supervised Learning</vt:lpstr>
      <vt:lpstr>Unsupervised Learning</vt:lpstr>
      <vt:lpstr>Simplified Typical Machine Learning Pipeline</vt:lpstr>
      <vt:lpstr>H2O-3</vt:lpstr>
      <vt:lpstr>What is H2O?</vt:lpstr>
      <vt:lpstr>H2O Cluster</vt:lpstr>
      <vt:lpstr>H2O Clients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H2O-3 Hands On</vt:lpstr>
      <vt:lpstr>The Data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Ian Gomez</dc:creator>
  <cp:lastModifiedBy>Tom Kraljevic</cp:lastModifiedBy>
  <cp:revision>318</cp:revision>
  <dcterms:created xsi:type="dcterms:W3CDTF">2018-04-24T01:39:14Z</dcterms:created>
  <dcterms:modified xsi:type="dcterms:W3CDTF">2018-06-28T14:55:31Z</dcterms:modified>
</cp:coreProperties>
</file>